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463" r:id="rId6"/>
    <p:sldId id="434" r:id="rId7"/>
    <p:sldId id="294" r:id="rId8"/>
    <p:sldId id="262" r:id="rId9"/>
    <p:sldId id="295" r:id="rId10"/>
    <p:sldId id="265" r:id="rId11"/>
    <p:sldId id="266" r:id="rId12"/>
    <p:sldId id="335" r:id="rId13"/>
    <p:sldId id="264" r:id="rId14"/>
    <p:sldId id="413" r:id="rId15"/>
    <p:sldId id="436" r:id="rId16"/>
    <p:sldId id="437" r:id="rId17"/>
    <p:sldId id="440" r:id="rId18"/>
    <p:sldId id="268" r:id="rId19"/>
    <p:sldId id="269" r:id="rId20"/>
    <p:sldId id="270" r:id="rId21"/>
    <p:sldId id="271" r:id="rId22"/>
    <p:sldId id="435" r:id="rId23"/>
    <p:sldId id="375" r:id="rId24"/>
    <p:sldId id="376" r:id="rId25"/>
    <p:sldId id="377" r:id="rId26"/>
    <p:sldId id="378" r:id="rId27"/>
    <p:sldId id="438" r:id="rId28"/>
    <p:sldId id="466" r:id="rId29"/>
    <p:sldId id="275" r:id="rId30"/>
    <p:sldId id="276" r:id="rId31"/>
    <p:sldId id="439" r:id="rId32"/>
    <p:sldId id="273" r:id="rId33"/>
    <p:sldId id="414" r:id="rId34"/>
    <p:sldId id="453" r:id="rId35"/>
    <p:sldId id="441" r:id="rId36"/>
    <p:sldId id="278" r:id="rId37"/>
    <p:sldId id="467" r:id="rId38"/>
    <p:sldId id="468" r:id="rId39"/>
    <p:sldId id="472" r:id="rId40"/>
    <p:sldId id="473" r:id="rId41"/>
    <p:sldId id="474" r:id="rId42"/>
    <p:sldId id="475" r:id="rId43"/>
    <p:sldId id="431" r:id="rId44"/>
    <p:sldId id="476" r:id="rId45"/>
    <p:sldId id="282" r:id="rId46"/>
    <p:sldId id="283" r:id="rId47"/>
    <p:sldId id="284" r:id="rId48"/>
    <p:sldId id="285" r:id="rId49"/>
    <p:sldId id="286" r:id="rId50"/>
    <p:sldId id="287" r:id="rId51"/>
    <p:sldId id="478" r:id="rId52"/>
    <p:sldId id="288" r:id="rId53"/>
    <p:sldId id="289" r:id="rId54"/>
    <p:sldId id="290" r:id="rId55"/>
    <p:sldId id="292" r:id="rId56"/>
    <p:sldId id="293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81176" autoAdjust="0"/>
  </p:normalViewPr>
  <p:slideViewPr>
    <p:cSldViewPr snapToGrid="0" snapToObjects="1">
      <p:cViewPr varScale="1">
        <p:scale>
          <a:sx n="34" d="100"/>
          <a:sy n="34" d="100"/>
        </p:scale>
        <p:origin x="432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34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ppe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Alt</c:v>
                </c:pt>
              </c:strCache>
            </c:strRef>
          </c:tx>
          <c:marker>
            <c:symbol val="none"/>
          </c:marker>
          <c:cat>
            <c:numRef>
              <c:f>Tabelle1!$A$2:$A$14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cat>
          <c:val>
            <c:numRef>
              <c:f>Tabelle1!$B$2:$B$14</c:f>
              <c:numCache>
                <c:formatCode>General</c:formatCode>
                <c:ptCount val="13"/>
                <c:pt idx="0">
                  <c:v>0</c:v>
                </c:pt>
                <c:pt idx="1">
                  <c:v>285</c:v>
                </c:pt>
                <c:pt idx="2">
                  <c:v>570</c:v>
                </c:pt>
                <c:pt idx="3">
                  <c:v>855</c:v>
                </c:pt>
                <c:pt idx="4">
                  <c:v>1140</c:v>
                </c:pt>
                <c:pt idx="5">
                  <c:v>1425</c:v>
                </c:pt>
                <c:pt idx="6">
                  <c:v>1710</c:v>
                </c:pt>
                <c:pt idx="7">
                  <c:v>1995</c:v>
                </c:pt>
                <c:pt idx="8">
                  <c:v>2280</c:v>
                </c:pt>
                <c:pt idx="9">
                  <c:v>2565</c:v>
                </c:pt>
                <c:pt idx="10">
                  <c:v>2850</c:v>
                </c:pt>
                <c:pt idx="11">
                  <c:v>3135</c:v>
                </c:pt>
                <c:pt idx="12">
                  <c:v>3420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CC-4352-BB9F-C4F413F6761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Neu</c:v>
                </c:pt>
              </c:strCache>
            </c:strRef>
          </c:tx>
          <c:marker>
            <c:symbol val="none"/>
          </c:marker>
          <c:cat>
            <c:numRef>
              <c:f>Tabelle1!$A$2:$A$14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cat>
          <c:val>
            <c:numRef>
              <c:f>Tabelle1!$C$2:$C$14</c:f>
              <c:numCache>
                <c:formatCode>General</c:formatCode>
                <c:ptCount val="13"/>
                <c:pt idx="0">
                  <c:v>1990</c:v>
                </c:pt>
                <c:pt idx="1">
                  <c:v>2016.1666666666667</c:v>
                </c:pt>
                <c:pt idx="2">
                  <c:v>2042.3333333333335</c:v>
                </c:pt>
                <c:pt idx="3">
                  <c:v>2068.5</c:v>
                </c:pt>
                <c:pt idx="4">
                  <c:v>2094.6666666666665</c:v>
                </c:pt>
                <c:pt idx="5">
                  <c:v>2120.833333333333</c:v>
                </c:pt>
                <c:pt idx="6">
                  <c:v>2146.9999999999995</c:v>
                </c:pt>
                <c:pt idx="7">
                  <c:v>2173.1666666666661</c:v>
                </c:pt>
                <c:pt idx="8">
                  <c:v>2199.3333333333326</c:v>
                </c:pt>
                <c:pt idx="9">
                  <c:v>2225.4999999999991</c:v>
                </c:pt>
                <c:pt idx="10">
                  <c:v>2251.6666666666656</c:v>
                </c:pt>
                <c:pt idx="11">
                  <c:v>2277.8333333333321</c:v>
                </c:pt>
                <c:pt idx="12">
                  <c:v>2303.9999999999986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CC-4352-BB9F-C4F413F676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461632"/>
        <c:axId val="125463552"/>
      </c:lineChart>
      <c:catAx>
        <c:axId val="125461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2400" dirty="0"/>
                  <a:t>Monate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de-DE"/>
          </a:p>
        </c:txPr>
        <c:crossAx val="125463552"/>
        <c:crosses val="autoZero"/>
        <c:auto val="1"/>
        <c:lblAlgn val="ctr"/>
        <c:lblOffset val="100"/>
        <c:tickLblSkip val="2"/>
        <c:noMultiLvlLbl val="0"/>
      </c:catAx>
      <c:valAx>
        <c:axId val="12546355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de-DE" sz="2400" dirty="0"/>
                  <a:t>€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de-DE"/>
          </a:p>
        </c:txPr>
        <c:crossAx val="125461632"/>
        <c:crosses val="autoZero"/>
        <c:crossBetween val="midCat"/>
        <c:majorUnit val="1000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de-DE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76847"/>
          <c:y val="7.0694099999999996E-2"/>
          <c:w val="0.81137899999999996"/>
          <c:h val="0.813876999999999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6881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348-4AE2-975A-C561143E6AE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12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348-4AE2-975A-C561143E6AE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32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348-4AE2-975A-C561143E6AE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7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348-4AE2-975A-C561143E6AE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19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8348-4AE2-975A-C561143E6AE4}"/>
                </c:ext>
              </c:extLst>
            </c:dLbl>
            <c:numFmt formatCode="&quot;  &quot;#,##0&quot;  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Planung</c:v>
                </c:pt>
                <c:pt idx="1">
                  <c:v>Entwurf</c:v>
                </c:pt>
                <c:pt idx="2">
                  <c:v>Implemetierung</c:v>
                </c:pt>
                <c:pt idx="3">
                  <c:v>Test</c:v>
                </c:pt>
                <c:pt idx="4">
                  <c:v>Dokumentation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10</c:v>
                </c:pt>
                <c:pt idx="1">
                  <c:v>12</c:v>
                </c:pt>
                <c:pt idx="2">
                  <c:v>32</c:v>
                </c:pt>
                <c:pt idx="3">
                  <c:v>7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B7-CA4F-93E5-94267A0CCCB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313C5D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348-4AE2-975A-C561143E6AE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12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348-4AE2-975A-C561143E6AE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33,5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348-4AE2-975A-C561143E6AE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18,5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348-4AE2-975A-C561143E6AE4}"/>
                </c:ext>
              </c:extLst>
            </c:dLbl>
            <c:numFmt formatCode="&quot;  &quot;#,##0&quot;  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Planung</c:v>
                </c:pt>
                <c:pt idx="1">
                  <c:v>Entwurf</c:v>
                </c:pt>
                <c:pt idx="2">
                  <c:v>Implemetierung</c:v>
                </c:pt>
                <c:pt idx="3">
                  <c:v>Test</c:v>
                </c:pt>
                <c:pt idx="4">
                  <c:v>Dokumentation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10</c:v>
                </c:pt>
                <c:pt idx="1">
                  <c:v>12</c:v>
                </c:pt>
                <c:pt idx="2">
                  <c:v>33.5</c:v>
                </c:pt>
                <c:pt idx="3">
                  <c:v>6</c:v>
                </c:pt>
                <c:pt idx="4">
                  <c:v>18.5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B7-CA4F-93E5-94267A0CCC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5E5E5E"/>
                </a:solidFill>
                <a:latin typeface="Helvetica Neue"/>
              </a:defRPr>
            </a:pPr>
            <a:endParaRPr lang="de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de-DE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B9052-6E15-43C9-B495-E5C9DBDBD11A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55AA021-899A-43FB-BDAB-63F5787AD40B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Manuelle Arbeit</a:t>
          </a:r>
        </a:p>
      </dgm:t>
    </dgm:pt>
    <dgm:pt modelId="{62463B4A-E8B6-49BD-9691-4280DAA47DF8}" type="parTrans" cxnId="{68276285-CF29-43A0-B2CB-02B0E18C750D}">
      <dgm:prSet/>
      <dgm:spPr/>
      <dgm:t>
        <a:bodyPr/>
        <a:lstStyle/>
        <a:p>
          <a:endParaRPr lang="de-DE"/>
        </a:p>
      </dgm:t>
    </dgm:pt>
    <dgm:pt modelId="{28B01044-2D9A-42B0-BEED-055EA40CBEA1}" type="sibTrans" cxnId="{68276285-CF29-43A0-B2CB-02B0E18C750D}">
      <dgm:prSet/>
      <dgm:spPr/>
      <dgm:t>
        <a:bodyPr/>
        <a:lstStyle/>
        <a:p>
          <a:endParaRPr lang="de-DE"/>
        </a:p>
      </dgm:t>
    </dgm:pt>
    <dgm:pt modelId="{CA22A326-36BD-4A56-9F2A-20EE731F91F0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Vergessen von Prozessschritten</a:t>
          </a:r>
        </a:p>
      </dgm:t>
    </dgm:pt>
    <dgm:pt modelId="{0D7A9A92-DF4E-482D-9AF3-6F989BC1D01E}" type="parTrans" cxnId="{230CD11A-9BB1-46BD-95F7-1E3286E570C8}">
      <dgm:prSet/>
      <dgm:spPr/>
      <dgm:t>
        <a:bodyPr/>
        <a:lstStyle/>
        <a:p>
          <a:endParaRPr lang="de-DE"/>
        </a:p>
      </dgm:t>
    </dgm:pt>
    <dgm:pt modelId="{EB08D651-D75B-431E-9225-0228E7A83C82}" type="sibTrans" cxnId="{230CD11A-9BB1-46BD-95F7-1E3286E570C8}">
      <dgm:prSet/>
      <dgm:spPr/>
      <dgm:t>
        <a:bodyPr/>
        <a:lstStyle/>
        <a:p>
          <a:endParaRPr lang="de-DE"/>
        </a:p>
      </dgm:t>
    </dgm:pt>
    <dgm:pt modelId="{55732F03-6A09-4A3E-A6CF-F9258078E5B4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Blockade</a:t>
          </a:r>
        </a:p>
      </dgm:t>
    </dgm:pt>
    <dgm:pt modelId="{50D42341-B76F-42C7-962B-741591ED30DA}" type="parTrans" cxnId="{40AE45BC-C7CB-4AB0-9BFD-4F24A49806D2}">
      <dgm:prSet/>
      <dgm:spPr/>
      <dgm:t>
        <a:bodyPr/>
        <a:lstStyle/>
        <a:p>
          <a:endParaRPr lang="de-DE"/>
        </a:p>
      </dgm:t>
    </dgm:pt>
    <dgm:pt modelId="{117307F3-15EC-478E-81B3-383C03C03167}" type="sibTrans" cxnId="{40AE45BC-C7CB-4AB0-9BFD-4F24A49806D2}">
      <dgm:prSet/>
      <dgm:spPr/>
      <dgm:t>
        <a:bodyPr/>
        <a:lstStyle/>
        <a:p>
          <a:endParaRPr lang="de-DE"/>
        </a:p>
      </dgm:t>
    </dgm:pt>
    <dgm:pt modelId="{196D7D32-A638-4133-A7C5-B9B16F5FEF4B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Zeitaufwendig</a:t>
          </a:r>
        </a:p>
      </dgm:t>
    </dgm:pt>
    <dgm:pt modelId="{79ED81E7-9BE5-4C8C-9F1E-9F5E8832AE3A}" type="parTrans" cxnId="{6EAEC92B-99D4-4E74-B2E4-D357A1A61D8C}">
      <dgm:prSet/>
      <dgm:spPr/>
      <dgm:t>
        <a:bodyPr/>
        <a:lstStyle/>
        <a:p>
          <a:endParaRPr lang="de-DE"/>
        </a:p>
      </dgm:t>
    </dgm:pt>
    <dgm:pt modelId="{F65749EC-BB91-4233-81D9-59FD32754AD9}" type="sibTrans" cxnId="{6EAEC92B-99D4-4E74-B2E4-D357A1A61D8C}">
      <dgm:prSet/>
      <dgm:spPr/>
      <dgm:t>
        <a:bodyPr/>
        <a:lstStyle/>
        <a:p>
          <a:endParaRPr lang="de-DE"/>
        </a:p>
      </dgm:t>
    </dgm:pt>
    <dgm:pt modelId="{F2219FA8-FBBB-4460-A3C7-7AF773BB7EA4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Fehleranfälligkeit</a:t>
          </a:r>
        </a:p>
      </dgm:t>
    </dgm:pt>
    <dgm:pt modelId="{A68FA97B-E0E1-45B0-9E90-BB375F7CB987}" type="parTrans" cxnId="{6AA697E1-6C37-4670-8E88-83C722B1DE89}">
      <dgm:prSet/>
      <dgm:spPr/>
      <dgm:t>
        <a:bodyPr/>
        <a:lstStyle/>
        <a:p>
          <a:endParaRPr lang="de-DE"/>
        </a:p>
      </dgm:t>
    </dgm:pt>
    <dgm:pt modelId="{24D5EF56-1422-4BD8-AB21-D362DC7D3FE3}" type="sibTrans" cxnId="{6AA697E1-6C37-4670-8E88-83C722B1DE89}">
      <dgm:prSet/>
      <dgm:spPr/>
      <dgm:t>
        <a:bodyPr/>
        <a:lstStyle/>
        <a:p>
          <a:endParaRPr lang="de-DE"/>
        </a:p>
      </dgm:t>
    </dgm:pt>
    <dgm:pt modelId="{40768C5A-D7F8-40F4-96F4-0BE473CCC98D}" type="pres">
      <dgm:prSet presAssocID="{248B9052-6E15-43C9-B495-E5C9DBDBD11A}" presName="Name0" presStyleCnt="0">
        <dgm:presLayoutVars>
          <dgm:dir/>
          <dgm:resizeHandles val="exact"/>
        </dgm:presLayoutVars>
      </dgm:prSet>
      <dgm:spPr/>
    </dgm:pt>
    <dgm:pt modelId="{84AA1307-1F3C-4596-9FDE-CF9E97060EAD}" type="pres">
      <dgm:prSet presAssocID="{355AA021-899A-43FB-BDAB-63F5787AD40B}" presName="composite" presStyleCnt="0"/>
      <dgm:spPr/>
    </dgm:pt>
    <dgm:pt modelId="{EB2A753D-05F3-4DC3-B6D0-A8FE1D05C6A8}" type="pres">
      <dgm:prSet presAssocID="{355AA021-899A-43FB-BDAB-63F5787AD40B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C64BB7FD-87B4-46C5-AEAD-EB478FE0A57B}" type="pres">
      <dgm:prSet presAssocID="{355AA021-899A-43FB-BDAB-63F5787AD40B}" presName="wedgeRectCallout1" presStyleLbl="node1" presStyleIdx="0" presStyleCnt="5" custScaleX="121196">
        <dgm:presLayoutVars>
          <dgm:bulletEnabled val="1"/>
        </dgm:presLayoutVars>
      </dgm:prSet>
      <dgm:spPr/>
    </dgm:pt>
    <dgm:pt modelId="{4FF70B91-4931-40BF-9332-80F6C9FF8F38}" type="pres">
      <dgm:prSet presAssocID="{28B01044-2D9A-42B0-BEED-055EA40CBEA1}" presName="sibTrans" presStyleCnt="0"/>
      <dgm:spPr/>
    </dgm:pt>
    <dgm:pt modelId="{E9E51D21-9BB3-4FE8-81F6-4CF70D88FEA7}" type="pres">
      <dgm:prSet presAssocID="{F2219FA8-FBBB-4460-A3C7-7AF773BB7EA4}" presName="composite" presStyleCnt="0"/>
      <dgm:spPr/>
    </dgm:pt>
    <dgm:pt modelId="{D2B3EB26-B2B4-4FD8-923C-58019BA30E74}" type="pres">
      <dgm:prSet presAssocID="{F2219FA8-FBBB-4460-A3C7-7AF773BB7EA4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92B7309C-A251-4E61-96B9-14A924706895}" type="pres">
      <dgm:prSet presAssocID="{F2219FA8-FBBB-4460-A3C7-7AF773BB7EA4}" presName="wedgeRectCallout1" presStyleLbl="node1" presStyleIdx="1" presStyleCnt="5" custScaleX="131330" custLinFactNeighborX="3332">
        <dgm:presLayoutVars>
          <dgm:bulletEnabled val="1"/>
        </dgm:presLayoutVars>
      </dgm:prSet>
      <dgm:spPr/>
    </dgm:pt>
    <dgm:pt modelId="{AEE82376-CD48-4F0C-9E88-FAABF71F84F7}" type="pres">
      <dgm:prSet presAssocID="{24D5EF56-1422-4BD8-AB21-D362DC7D3FE3}" presName="sibTrans" presStyleCnt="0"/>
      <dgm:spPr/>
    </dgm:pt>
    <dgm:pt modelId="{FB5ECFB1-621D-4BE7-AE86-EA68925735DD}" type="pres">
      <dgm:prSet presAssocID="{CA22A326-36BD-4A56-9F2A-20EE731F91F0}" presName="composite" presStyleCnt="0"/>
      <dgm:spPr/>
    </dgm:pt>
    <dgm:pt modelId="{A88E58B9-1FC7-4B31-B2A4-7522DC3E9F4C}" type="pres">
      <dgm:prSet presAssocID="{CA22A326-36BD-4A56-9F2A-20EE731F91F0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AA7A8085-2F21-40F4-A6A1-064681B860E3}" type="pres">
      <dgm:prSet presAssocID="{CA22A326-36BD-4A56-9F2A-20EE731F91F0}" presName="wedgeRectCallout1" presStyleLbl="node1" presStyleIdx="2" presStyleCnt="5" custScaleX="121196">
        <dgm:presLayoutVars>
          <dgm:bulletEnabled val="1"/>
        </dgm:presLayoutVars>
      </dgm:prSet>
      <dgm:spPr/>
    </dgm:pt>
    <dgm:pt modelId="{19BCD097-DD5B-4E69-86B4-1D9048837D94}" type="pres">
      <dgm:prSet presAssocID="{EB08D651-D75B-431E-9225-0228E7A83C82}" presName="sibTrans" presStyleCnt="0"/>
      <dgm:spPr/>
    </dgm:pt>
    <dgm:pt modelId="{76DE3E03-C0F7-4084-8A87-5046F966032F}" type="pres">
      <dgm:prSet presAssocID="{55732F03-6A09-4A3E-A6CF-F9258078E5B4}" presName="composite" presStyleCnt="0"/>
      <dgm:spPr/>
    </dgm:pt>
    <dgm:pt modelId="{206A6CE3-ED36-41F2-9E3D-00A263F8EC70}" type="pres">
      <dgm:prSet presAssocID="{55732F03-6A09-4A3E-A6CF-F9258078E5B4}" presName="rect1" presStyleLbl="bgImgPlace1" presStyleIdx="3" presStyleCnt="5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879" t="-14429" r="-41061" b="-5839"/>
          </a:stretch>
        </a:blipFill>
      </dgm:spPr>
    </dgm:pt>
    <dgm:pt modelId="{B888C8EA-9A31-4CEC-AF5E-D5F497569FB0}" type="pres">
      <dgm:prSet presAssocID="{55732F03-6A09-4A3E-A6CF-F9258078E5B4}" presName="wedgeRectCallout1" presStyleLbl="node1" presStyleIdx="3" presStyleCnt="5" custScaleX="121196">
        <dgm:presLayoutVars>
          <dgm:bulletEnabled val="1"/>
        </dgm:presLayoutVars>
      </dgm:prSet>
      <dgm:spPr/>
    </dgm:pt>
    <dgm:pt modelId="{A301F1F9-0F1C-4F3A-9603-51121D3DFD8B}" type="pres">
      <dgm:prSet presAssocID="{117307F3-15EC-478E-81B3-383C03C03167}" presName="sibTrans" presStyleCnt="0"/>
      <dgm:spPr/>
    </dgm:pt>
    <dgm:pt modelId="{6A6BD076-556C-4DE6-B5AF-16A42839FD5B}" type="pres">
      <dgm:prSet presAssocID="{196D7D32-A638-4133-A7C5-B9B16F5FEF4B}" presName="composite" presStyleCnt="0"/>
      <dgm:spPr/>
    </dgm:pt>
    <dgm:pt modelId="{CA72C1DA-5E46-439A-91E6-4FB61D6271D6}" type="pres">
      <dgm:prSet presAssocID="{196D7D32-A638-4133-A7C5-B9B16F5FEF4B}" presName="rect1" presStyleLbl="bgImgPlace1" presStyleIdx="4" presStyleCnt="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t="-2068" r="-3000" b="2068"/>
          </a:stretch>
        </a:blipFill>
      </dgm:spPr>
    </dgm:pt>
    <dgm:pt modelId="{5399DE49-A0F1-4185-808F-72FB0B0FB545}" type="pres">
      <dgm:prSet presAssocID="{196D7D32-A638-4133-A7C5-B9B16F5FEF4B}" presName="wedgeRectCallout1" presStyleLbl="node1" presStyleIdx="4" presStyleCnt="5" custScaleX="121196">
        <dgm:presLayoutVars>
          <dgm:bulletEnabled val="1"/>
        </dgm:presLayoutVars>
      </dgm:prSet>
      <dgm:spPr/>
    </dgm:pt>
  </dgm:ptLst>
  <dgm:cxnLst>
    <dgm:cxn modelId="{230CD11A-9BB1-46BD-95F7-1E3286E570C8}" srcId="{248B9052-6E15-43C9-B495-E5C9DBDBD11A}" destId="{CA22A326-36BD-4A56-9F2A-20EE731F91F0}" srcOrd="2" destOrd="0" parTransId="{0D7A9A92-DF4E-482D-9AF3-6F989BC1D01E}" sibTransId="{EB08D651-D75B-431E-9225-0228E7A83C82}"/>
    <dgm:cxn modelId="{6EAEC92B-99D4-4E74-B2E4-D357A1A61D8C}" srcId="{248B9052-6E15-43C9-B495-E5C9DBDBD11A}" destId="{196D7D32-A638-4133-A7C5-B9B16F5FEF4B}" srcOrd="4" destOrd="0" parTransId="{79ED81E7-9BE5-4C8C-9F1E-9F5E8832AE3A}" sibTransId="{F65749EC-BB91-4233-81D9-59FD32754AD9}"/>
    <dgm:cxn modelId="{B3257F38-58F4-4329-849B-8E7EB6D7F6B5}" type="presOf" srcId="{355AA021-899A-43FB-BDAB-63F5787AD40B}" destId="{C64BB7FD-87B4-46C5-AEAD-EB478FE0A57B}" srcOrd="0" destOrd="0" presId="urn:microsoft.com/office/officeart/2008/layout/BendingPictureCaptionList"/>
    <dgm:cxn modelId="{82308F7D-9AC2-4A3B-8904-D67C3CF733A4}" type="presOf" srcId="{248B9052-6E15-43C9-B495-E5C9DBDBD11A}" destId="{40768C5A-D7F8-40F4-96F4-0BE473CCC98D}" srcOrd="0" destOrd="0" presId="urn:microsoft.com/office/officeart/2008/layout/BendingPictureCaptionList"/>
    <dgm:cxn modelId="{8672D67E-E145-4AB7-9BFD-B5D998ACB328}" type="presOf" srcId="{CA22A326-36BD-4A56-9F2A-20EE731F91F0}" destId="{AA7A8085-2F21-40F4-A6A1-064681B860E3}" srcOrd="0" destOrd="0" presId="urn:microsoft.com/office/officeart/2008/layout/BendingPictureCaptionList"/>
    <dgm:cxn modelId="{68276285-CF29-43A0-B2CB-02B0E18C750D}" srcId="{248B9052-6E15-43C9-B495-E5C9DBDBD11A}" destId="{355AA021-899A-43FB-BDAB-63F5787AD40B}" srcOrd="0" destOrd="0" parTransId="{62463B4A-E8B6-49BD-9691-4280DAA47DF8}" sibTransId="{28B01044-2D9A-42B0-BEED-055EA40CBEA1}"/>
    <dgm:cxn modelId="{F1B9898D-B734-4851-B956-A65D92568D69}" type="presOf" srcId="{196D7D32-A638-4133-A7C5-B9B16F5FEF4B}" destId="{5399DE49-A0F1-4185-808F-72FB0B0FB545}" srcOrd="0" destOrd="0" presId="urn:microsoft.com/office/officeart/2008/layout/BendingPictureCaptionList"/>
    <dgm:cxn modelId="{40AE45BC-C7CB-4AB0-9BFD-4F24A49806D2}" srcId="{248B9052-6E15-43C9-B495-E5C9DBDBD11A}" destId="{55732F03-6A09-4A3E-A6CF-F9258078E5B4}" srcOrd="3" destOrd="0" parTransId="{50D42341-B76F-42C7-962B-741591ED30DA}" sibTransId="{117307F3-15EC-478E-81B3-383C03C03167}"/>
    <dgm:cxn modelId="{201E88C9-1996-423C-9F36-40F667C9E26D}" type="presOf" srcId="{F2219FA8-FBBB-4460-A3C7-7AF773BB7EA4}" destId="{92B7309C-A251-4E61-96B9-14A924706895}" srcOrd="0" destOrd="0" presId="urn:microsoft.com/office/officeart/2008/layout/BendingPictureCaptionList"/>
    <dgm:cxn modelId="{6AA697E1-6C37-4670-8E88-83C722B1DE89}" srcId="{248B9052-6E15-43C9-B495-E5C9DBDBD11A}" destId="{F2219FA8-FBBB-4460-A3C7-7AF773BB7EA4}" srcOrd="1" destOrd="0" parTransId="{A68FA97B-E0E1-45B0-9E90-BB375F7CB987}" sibTransId="{24D5EF56-1422-4BD8-AB21-D362DC7D3FE3}"/>
    <dgm:cxn modelId="{2B3A09F3-2364-4154-9FE9-D5E8CEFCAA17}" type="presOf" srcId="{55732F03-6A09-4A3E-A6CF-F9258078E5B4}" destId="{B888C8EA-9A31-4CEC-AF5E-D5F497569FB0}" srcOrd="0" destOrd="0" presId="urn:microsoft.com/office/officeart/2008/layout/BendingPictureCaptionList"/>
    <dgm:cxn modelId="{2826DADF-F800-40C1-A719-578A55032639}" type="presParOf" srcId="{40768C5A-D7F8-40F4-96F4-0BE473CCC98D}" destId="{84AA1307-1F3C-4596-9FDE-CF9E97060EAD}" srcOrd="0" destOrd="0" presId="urn:microsoft.com/office/officeart/2008/layout/BendingPictureCaptionList"/>
    <dgm:cxn modelId="{C629AD39-76D1-4C87-9163-2EE09ED9D89E}" type="presParOf" srcId="{84AA1307-1F3C-4596-9FDE-CF9E97060EAD}" destId="{EB2A753D-05F3-4DC3-B6D0-A8FE1D05C6A8}" srcOrd="0" destOrd="0" presId="urn:microsoft.com/office/officeart/2008/layout/BendingPictureCaptionList"/>
    <dgm:cxn modelId="{E2E62831-92E1-4C27-84D6-57218A6C0F2A}" type="presParOf" srcId="{84AA1307-1F3C-4596-9FDE-CF9E97060EAD}" destId="{C64BB7FD-87B4-46C5-AEAD-EB478FE0A57B}" srcOrd="1" destOrd="0" presId="urn:microsoft.com/office/officeart/2008/layout/BendingPictureCaptionList"/>
    <dgm:cxn modelId="{198E2F44-986D-4EE5-A595-3FF42597C2E7}" type="presParOf" srcId="{40768C5A-D7F8-40F4-96F4-0BE473CCC98D}" destId="{4FF70B91-4931-40BF-9332-80F6C9FF8F38}" srcOrd="1" destOrd="0" presId="urn:microsoft.com/office/officeart/2008/layout/BendingPictureCaptionList"/>
    <dgm:cxn modelId="{D3E5C6CA-F166-4365-BE74-9FFF4ED16EFE}" type="presParOf" srcId="{40768C5A-D7F8-40F4-96F4-0BE473CCC98D}" destId="{E9E51D21-9BB3-4FE8-81F6-4CF70D88FEA7}" srcOrd="2" destOrd="0" presId="urn:microsoft.com/office/officeart/2008/layout/BendingPictureCaptionList"/>
    <dgm:cxn modelId="{4EA212D2-A515-4BFC-9F69-D09B5FE8F7F8}" type="presParOf" srcId="{E9E51D21-9BB3-4FE8-81F6-4CF70D88FEA7}" destId="{D2B3EB26-B2B4-4FD8-923C-58019BA30E74}" srcOrd="0" destOrd="0" presId="urn:microsoft.com/office/officeart/2008/layout/BendingPictureCaptionList"/>
    <dgm:cxn modelId="{3F8EF4BB-5F93-4BB0-A63B-2EE9587CF7F7}" type="presParOf" srcId="{E9E51D21-9BB3-4FE8-81F6-4CF70D88FEA7}" destId="{92B7309C-A251-4E61-96B9-14A924706895}" srcOrd="1" destOrd="0" presId="urn:microsoft.com/office/officeart/2008/layout/BendingPictureCaptionList"/>
    <dgm:cxn modelId="{C4C5D0D0-A85C-40B7-9B44-0DA163B888E7}" type="presParOf" srcId="{40768C5A-D7F8-40F4-96F4-0BE473CCC98D}" destId="{AEE82376-CD48-4F0C-9E88-FAABF71F84F7}" srcOrd="3" destOrd="0" presId="urn:microsoft.com/office/officeart/2008/layout/BendingPictureCaptionList"/>
    <dgm:cxn modelId="{2BD8BE73-2288-405A-9C8A-394818B42722}" type="presParOf" srcId="{40768C5A-D7F8-40F4-96F4-0BE473CCC98D}" destId="{FB5ECFB1-621D-4BE7-AE86-EA68925735DD}" srcOrd="4" destOrd="0" presId="urn:microsoft.com/office/officeart/2008/layout/BendingPictureCaptionList"/>
    <dgm:cxn modelId="{8A9B443E-548F-4F50-B142-99358B5DEE92}" type="presParOf" srcId="{FB5ECFB1-621D-4BE7-AE86-EA68925735DD}" destId="{A88E58B9-1FC7-4B31-B2A4-7522DC3E9F4C}" srcOrd="0" destOrd="0" presId="urn:microsoft.com/office/officeart/2008/layout/BendingPictureCaptionList"/>
    <dgm:cxn modelId="{858CD0EC-B648-4044-AE40-132708A8046A}" type="presParOf" srcId="{FB5ECFB1-621D-4BE7-AE86-EA68925735DD}" destId="{AA7A8085-2F21-40F4-A6A1-064681B860E3}" srcOrd="1" destOrd="0" presId="urn:microsoft.com/office/officeart/2008/layout/BendingPictureCaptionList"/>
    <dgm:cxn modelId="{1C93A5F2-910C-407B-BA20-FA1F1E9F6ED9}" type="presParOf" srcId="{40768C5A-D7F8-40F4-96F4-0BE473CCC98D}" destId="{19BCD097-DD5B-4E69-86B4-1D9048837D94}" srcOrd="5" destOrd="0" presId="urn:microsoft.com/office/officeart/2008/layout/BendingPictureCaptionList"/>
    <dgm:cxn modelId="{EF5AF173-10CC-4962-A1B9-F3FD7FBDBC61}" type="presParOf" srcId="{40768C5A-D7F8-40F4-96F4-0BE473CCC98D}" destId="{76DE3E03-C0F7-4084-8A87-5046F966032F}" srcOrd="6" destOrd="0" presId="urn:microsoft.com/office/officeart/2008/layout/BendingPictureCaptionList"/>
    <dgm:cxn modelId="{C5D39763-0BC5-40F7-A139-079BB4BE11EF}" type="presParOf" srcId="{76DE3E03-C0F7-4084-8A87-5046F966032F}" destId="{206A6CE3-ED36-41F2-9E3D-00A263F8EC70}" srcOrd="0" destOrd="0" presId="urn:microsoft.com/office/officeart/2008/layout/BendingPictureCaptionList"/>
    <dgm:cxn modelId="{085F40D1-AC50-420D-A50E-D3F0411FED89}" type="presParOf" srcId="{76DE3E03-C0F7-4084-8A87-5046F966032F}" destId="{B888C8EA-9A31-4CEC-AF5E-D5F497569FB0}" srcOrd="1" destOrd="0" presId="urn:microsoft.com/office/officeart/2008/layout/BendingPictureCaptionList"/>
    <dgm:cxn modelId="{974A2511-8390-43A2-921B-A615604492E5}" type="presParOf" srcId="{40768C5A-D7F8-40F4-96F4-0BE473CCC98D}" destId="{A301F1F9-0F1C-4F3A-9603-51121D3DFD8B}" srcOrd="7" destOrd="0" presId="urn:microsoft.com/office/officeart/2008/layout/BendingPictureCaptionList"/>
    <dgm:cxn modelId="{89FA22F6-1411-4EF6-8BAA-4439989BAE5B}" type="presParOf" srcId="{40768C5A-D7F8-40F4-96F4-0BE473CCC98D}" destId="{6A6BD076-556C-4DE6-B5AF-16A42839FD5B}" srcOrd="8" destOrd="0" presId="urn:microsoft.com/office/officeart/2008/layout/BendingPictureCaptionList"/>
    <dgm:cxn modelId="{8A8FBA70-29BF-4CCA-982A-5976998F2AC1}" type="presParOf" srcId="{6A6BD076-556C-4DE6-B5AF-16A42839FD5B}" destId="{CA72C1DA-5E46-439A-91E6-4FB61D6271D6}" srcOrd="0" destOrd="0" presId="urn:microsoft.com/office/officeart/2008/layout/BendingPictureCaptionList"/>
    <dgm:cxn modelId="{91744869-5502-4D6C-A3E0-60FD73456D06}" type="presParOf" srcId="{6A6BD076-556C-4DE6-B5AF-16A42839FD5B}" destId="{5399DE49-A0F1-4185-808F-72FB0B0FB545}" srcOrd="1" destOrd="0" presId="urn:microsoft.com/office/officeart/2008/layout/BendingPictureCaptionList"/>
  </dgm:cxnLst>
  <dgm:bg>
    <a:solidFill>
      <a:schemeClr val="bg1"/>
    </a:solidFill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11194-E79B-451F-9EA4-46833B91364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2D1C9A7-452B-4305-A84D-E17CEF65D771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View</a:t>
          </a:r>
        </a:p>
      </dgm:t>
    </dgm:pt>
    <dgm:pt modelId="{4850C8A2-E391-4D1A-A83F-B4B554577125}" type="parTrans" cxnId="{AD1D4906-037A-492B-968C-5441229A19B0}">
      <dgm:prSet/>
      <dgm:spPr/>
      <dgm:t>
        <a:bodyPr/>
        <a:lstStyle/>
        <a:p>
          <a:endParaRPr lang="de-DE"/>
        </a:p>
      </dgm:t>
    </dgm:pt>
    <dgm:pt modelId="{4B6F2F26-F325-4A82-85F2-E984624F71CE}" type="sibTrans" cxnId="{AD1D4906-037A-492B-968C-5441229A19B0}">
      <dgm:prSet/>
      <dgm:spPr/>
      <dgm:t>
        <a:bodyPr/>
        <a:lstStyle/>
        <a:p>
          <a:endParaRPr lang="de-DE"/>
        </a:p>
      </dgm:t>
    </dgm:pt>
    <dgm:pt modelId="{65E14BDC-FEB6-493B-A72C-FC3177723F5D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Model</a:t>
          </a:r>
        </a:p>
      </dgm:t>
    </dgm:pt>
    <dgm:pt modelId="{2408C8FF-BA8A-441D-8693-49DDEA288C20}" type="parTrans" cxnId="{3D26F54F-81C9-47B2-9C45-9795AA489BD1}">
      <dgm:prSet/>
      <dgm:spPr/>
      <dgm:t>
        <a:bodyPr/>
        <a:lstStyle/>
        <a:p>
          <a:endParaRPr lang="de-DE"/>
        </a:p>
      </dgm:t>
    </dgm:pt>
    <dgm:pt modelId="{574B33BF-CCA2-46FE-9B13-A49B165F8F28}" type="sibTrans" cxnId="{3D26F54F-81C9-47B2-9C45-9795AA489BD1}">
      <dgm:prSet/>
      <dgm:spPr/>
      <dgm:t>
        <a:bodyPr/>
        <a:lstStyle/>
        <a:p>
          <a:endParaRPr lang="de-DE"/>
        </a:p>
      </dgm:t>
    </dgm:pt>
    <dgm:pt modelId="{C6656FE3-A445-4AF1-9AD8-AA73FCAD914B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Controller</a:t>
          </a:r>
        </a:p>
      </dgm:t>
    </dgm:pt>
    <dgm:pt modelId="{401B8DC2-5986-446E-9CCC-C2B3D932610B}" type="parTrans" cxnId="{FD38BC85-E45F-4369-816C-42995005475D}">
      <dgm:prSet/>
      <dgm:spPr/>
      <dgm:t>
        <a:bodyPr/>
        <a:lstStyle/>
        <a:p>
          <a:endParaRPr lang="de-DE"/>
        </a:p>
      </dgm:t>
    </dgm:pt>
    <dgm:pt modelId="{40D6E759-9C7B-491F-8AD0-3A770D4B5AE8}" type="sibTrans" cxnId="{FD38BC85-E45F-4369-816C-42995005475D}">
      <dgm:prSet/>
      <dgm:spPr/>
      <dgm:t>
        <a:bodyPr/>
        <a:lstStyle/>
        <a:p>
          <a:endParaRPr lang="de-DE"/>
        </a:p>
      </dgm:t>
    </dgm:pt>
    <dgm:pt modelId="{47BDD456-6106-4427-9D13-2310E9642067}" type="pres">
      <dgm:prSet presAssocID="{E7411194-E79B-451F-9EA4-46833B913648}" presName="Name0" presStyleCnt="0">
        <dgm:presLayoutVars>
          <dgm:dir val="rev"/>
          <dgm:resizeHandles val="exact"/>
        </dgm:presLayoutVars>
      </dgm:prSet>
      <dgm:spPr/>
    </dgm:pt>
    <dgm:pt modelId="{A358647A-9D46-4EC0-830D-DA6A26F0F150}" type="pres">
      <dgm:prSet presAssocID="{02D1C9A7-452B-4305-A84D-E17CEF65D771}" presName="node" presStyleLbl="node1" presStyleIdx="0" presStyleCnt="3">
        <dgm:presLayoutVars>
          <dgm:bulletEnabled val="1"/>
        </dgm:presLayoutVars>
      </dgm:prSet>
      <dgm:spPr/>
    </dgm:pt>
    <dgm:pt modelId="{8D2A5E44-A409-4A4B-A8A6-12344FBAF73A}" type="pres">
      <dgm:prSet presAssocID="{4B6F2F26-F325-4A82-85F2-E984624F71CE}" presName="sibTrans" presStyleLbl="sibTrans2D1" presStyleIdx="0" presStyleCnt="3" custScaleX="183231"/>
      <dgm:spPr>
        <a:prstGeom prst="rightArrow">
          <a:avLst/>
        </a:prstGeom>
      </dgm:spPr>
    </dgm:pt>
    <dgm:pt modelId="{8DE7D859-365E-4A27-BA33-ADE3DFB51F81}" type="pres">
      <dgm:prSet presAssocID="{4B6F2F26-F325-4A82-85F2-E984624F71CE}" presName="connectorText" presStyleLbl="sibTrans2D1" presStyleIdx="0" presStyleCnt="3"/>
      <dgm:spPr/>
    </dgm:pt>
    <dgm:pt modelId="{F1AD766C-C1AE-4547-9C6C-0CB1AC027575}" type="pres">
      <dgm:prSet presAssocID="{65E14BDC-FEB6-493B-A72C-FC3177723F5D}" presName="node" presStyleLbl="node1" presStyleIdx="1" presStyleCnt="3">
        <dgm:presLayoutVars>
          <dgm:bulletEnabled val="1"/>
        </dgm:presLayoutVars>
      </dgm:prSet>
      <dgm:spPr/>
    </dgm:pt>
    <dgm:pt modelId="{BDCB1DA0-2575-4110-9852-BF5301631AAA}" type="pres">
      <dgm:prSet presAssocID="{574B33BF-CCA2-46FE-9B13-A49B165F8F28}" presName="sibTrans" presStyleLbl="sibTrans2D1" presStyleIdx="1" presStyleCnt="3" custAng="10800000" custLinFactNeighborY="10851"/>
      <dgm:spPr>
        <a:prstGeom prst="rightArrow">
          <a:avLst/>
        </a:prstGeom>
      </dgm:spPr>
    </dgm:pt>
    <dgm:pt modelId="{37B0AF8A-260D-4386-B0CB-D2E65C79FA51}" type="pres">
      <dgm:prSet presAssocID="{574B33BF-CCA2-46FE-9B13-A49B165F8F28}" presName="connectorText" presStyleLbl="sibTrans2D1" presStyleIdx="1" presStyleCnt="3"/>
      <dgm:spPr/>
    </dgm:pt>
    <dgm:pt modelId="{7338C94D-6FCC-4F3B-9B02-E4278242FDFA}" type="pres">
      <dgm:prSet presAssocID="{C6656FE3-A445-4AF1-9AD8-AA73FCAD914B}" presName="node" presStyleLbl="node1" presStyleIdx="2" presStyleCnt="3">
        <dgm:presLayoutVars>
          <dgm:bulletEnabled val="1"/>
        </dgm:presLayoutVars>
      </dgm:prSet>
      <dgm:spPr/>
    </dgm:pt>
    <dgm:pt modelId="{FEAE2396-EC0C-4043-B1D4-F77AFB748667}" type="pres">
      <dgm:prSet presAssocID="{40D6E759-9C7B-491F-8AD0-3A770D4B5AE8}" presName="sibTrans" presStyleLbl="sibTrans2D1" presStyleIdx="2" presStyleCnt="3" custScaleX="187547"/>
      <dgm:spPr>
        <a:prstGeom prst="leftArrow">
          <a:avLst/>
        </a:prstGeom>
      </dgm:spPr>
    </dgm:pt>
    <dgm:pt modelId="{26562949-D04A-4442-BA75-19912C7DDA82}" type="pres">
      <dgm:prSet presAssocID="{40D6E759-9C7B-491F-8AD0-3A770D4B5AE8}" presName="connectorText" presStyleLbl="sibTrans2D1" presStyleIdx="2" presStyleCnt="3"/>
      <dgm:spPr/>
    </dgm:pt>
  </dgm:ptLst>
  <dgm:cxnLst>
    <dgm:cxn modelId="{AD1D4906-037A-492B-968C-5441229A19B0}" srcId="{E7411194-E79B-451F-9EA4-46833B913648}" destId="{02D1C9A7-452B-4305-A84D-E17CEF65D771}" srcOrd="0" destOrd="0" parTransId="{4850C8A2-E391-4D1A-A83F-B4B554577125}" sibTransId="{4B6F2F26-F325-4A82-85F2-E984624F71CE}"/>
    <dgm:cxn modelId="{53311233-A215-45DB-A7A4-60AABC5F3881}" type="presOf" srcId="{574B33BF-CCA2-46FE-9B13-A49B165F8F28}" destId="{BDCB1DA0-2575-4110-9852-BF5301631AAA}" srcOrd="0" destOrd="0" presId="urn:microsoft.com/office/officeart/2005/8/layout/cycle7"/>
    <dgm:cxn modelId="{2EC61E38-A4DF-4074-B149-0F57972DFFE2}" type="presOf" srcId="{65E14BDC-FEB6-493B-A72C-FC3177723F5D}" destId="{F1AD766C-C1AE-4547-9C6C-0CB1AC027575}" srcOrd="0" destOrd="0" presId="urn:microsoft.com/office/officeart/2005/8/layout/cycle7"/>
    <dgm:cxn modelId="{3A91FE63-2BD2-4EE9-A023-215DA0DD2B6B}" type="presOf" srcId="{02D1C9A7-452B-4305-A84D-E17CEF65D771}" destId="{A358647A-9D46-4EC0-830D-DA6A26F0F150}" srcOrd="0" destOrd="0" presId="urn:microsoft.com/office/officeart/2005/8/layout/cycle7"/>
    <dgm:cxn modelId="{B07DB46E-BBD4-49B6-A3AA-F0C58BA41E4E}" type="presOf" srcId="{40D6E759-9C7B-491F-8AD0-3A770D4B5AE8}" destId="{FEAE2396-EC0C-4043-B1D4-F77AFB748667}" srcOrd="0" destOrd="0" presId="urn:microsoft.com/office/officeart/2005/8/layout/cycle7"/>
    <dgm:cxn modelId="{E9F1A76F-54A9-4DD8-A037-0E81F883C9B5}" type="presOf" srcId="{E7411194-E79B-451F-9EA4-46833B913648}" destId="{47BDD456-6106-4427-9D13-2310E9642067}" srcOrd="0" destOrd="0" presId="urn:microsoft.com/office/officeart/2005/8/layout/cycle7"/>
    <dgm:cxn modelId="{3D26F54F-81C9-47B2-9C45-9795AA489BD1}" srcId="{E7411194-E79B-451F-9EA4-46833B913648}" destId="{65E14BDC-FEB6-493B-A72C-FC3177723F5D}" srcOrd="1" destOrd="0" parTransId="{2408C8FF-BA8A-441D-8693-49DDEA288C20}" sibTransId="{574B33BF-CCA2-46FE-9B13-A49B165F8F28}"/>
    <dgm:cxn modelId="{F1D6FE55-1783-495C-9AEE-CCDDCEF047C6}" type="presOf" srcId="{574B33BF-CCA2-46FE-9B13-A49B165F8F28}" destId="{37B0AF8A-260D-4386-B0CB-D2E65C79FA51}" srcOrd="1" destOrd="0" presId="urn:microsoft.com/office/officeart/2005/8/layout/cycle7"/>
    <dgm:cxn modelId="{FD38BC85-E45F-4369-816C-42995005475D}" srcId="{E7411194-E79B-451F-9EA4-46833B913648}" destId="{C6656FE3-A445-4AF1-9AD8-AA73FCAD914B}" srcOrd="2" destOrd="0" parTransId="{401B8DC2-5986-446E-9CCC-C2B3D932610B}" sibTransId="{40D6E759-9C7B-491F-8AD0-3A770D4B5AE8}"/>
    <dgm:cxn modelId="{F850BC86-9AE6-4372-972A-9F35B911F69B}" type="presOf" srcId="{C6656FE3-A445-4AF1-9AD8-AA73FCAD914B}" destId="{7338C94D-6FCC-4F3B-9B02-E4278242FDFA}" srcOrd="0" destOrd="0" presId="urn:microsoft.com/office/officeart/2005/8/layout/cycle7"/>
    <dgm:cxn modelId="{EA6BF9D3-3211-4AE4-BBC6-783B541DA8E9}" type="presOf" srcId="{4B6F2F26-F325-4A82-85F2-E984624F71CE}" destId="{8D2A5E44-A409-4A4B-A8A6-12344FBAF73A}" srcOrd="0" destOrd="0" presId="urn:microsoft.com/office/officeart/2005/8/layout/cycle7"/>
    <dgm:cxn modelId="{A24EB1F3-9AE8-4042-A02F-07CBC880DC84}" type="presOf" srcId="{40D6E759-9C7B-491F-8AD0-3A770D4B5AE8}" destId="{26562949-D04A-4442-BA75-19912C7DDA82}" srcOrd="1" destOrd="0" presId="urn:microsoft.com/office/officeart/2005/8/layout/cycle7"/>
    <dgm:cxn modelId="{EDD14AF6-468F-47DA-824D-6C3F511E1125}" type="presOf" srcId="{4B6F2F26-F325-4A82-85F2-E984624F71CE}" destId="{8DE7D859-365E-4A27-BA33-ADE3DFB51F81}" srcOrd="1" destOrd="0" presId="urn:microsoft.com/office/officeart/2005/8/layout/cycle7"/>
    <dgm:cxn modelId="{7F072B98-2B1C-4E76-B4AC-C8372A57FCD1}" type="presParOf" srcId="{47BDD456-6106-4427-9D13-2310E9642067}" destId="{A358647A-9D46-4EC0-830D-DA6A26F0F150}" srcOrd="0" destOrd="0" presId="urn:microsoft.com/office/officeart/2005/8/layout/cycle7"/>
    <dgm:cxn modelId="{771F14EA-B23C-4AA6-8C53-EAC6E1243B76}" type="presParOf" srcId="{47BDD456-6106-4427-9D13-2310E9642067}" destId="{8D2A5E44-A409-4A4B-A8A6-12344FBAF73A}" srcOrd="1" destOrd="0" presId="urn:microsoft.com/office/officeart/2005/8/layout/cycle7"/>
    <dgm:cxn modelId="{2E171687-F5CB-462E-A76D-72EB761DB529}" type="presParOf" srcId="{8D2A5E44-A409-4A4B-A8A6-12344FBAF73A}" destId="{8DE7D859-365E-4A27-BA33-ADE3DFB51F81}" srcOrd="0" destOrd="0" presId="urn:microsoft.com/office/officeart/2005/8/layout/cycle7"/>
    <dgm:cxn modelId="{4EF6C83C-02EF-4FEB-93A4-164789F42707}" type="presParOf" srcId="{47BDD456-6106-4427-9D13-2310E9642067}" destId="{F1AD766C-C1AE-4547-9C6C-0CB1AC027575}" srcOrd="2" destOrd="0" presId="urn:microsoft.com/office/officeart/2005/8/layout/cycle7"/>
    <dgm:cxn modelId="{DB3D9209-6A07-4DD1-A9CF-B085F5EF80B3}" type="presParOf" srcId="{47BDD456-6106-4427-9D13-2310E9642067}" destId="{BDCB1DA0-2575-4110-9852-BF5301631AAA}" srcOrd="3" destOrd="0" presId="urn:microsoft.com/office/officeart/2005/8/layout/cycle7"/>
    <dgm:cxn modelId="{14482B25-96CD-4026-B53D-D6E419B1572F}" type="presParOf" srcId="{BDCB1DA0-2575-4110-9852-BF5301631AAA}" destId="{37B0AF8A-260D-4386-B0CB-D2E65C79FA51}" srcOrd="0" destOrd="0" presId="urn:microsoft.com/office/officeart/2005/8/layout/cycle7"/>
    <dgm:cxn modelId="{140AF56D-28C5-438C-BCA5-124A44C5F3D4}" type="presParOf" srcId="{47BDD456-6106-4427-9D13-2310E9642067}" destId="{7338C94D-6FCC-4F3B-9B02-E4278242FDFA}" srcOrd="4" destOrd="0" presId="urn:microsoft.com/office/officeart/2005/8/layout/cycle7"/>
    <dgm:cxn modelId="{61E7BFB5-7630-4F83-AEE5-DC05D9D5AEB8}" type="presParOf" srcId="{47BDD456-6106-4427-9D13-2310E9642067}" destId="{FEAE2396-EC0C-4043-B1D4-F77AFB748667}" srcOrd="5" destOrd="0" presId="urn:microsoft.com/office/officeart/2005/8/layout/cycle7"/>
    <dgm:cxn modelId="{98F1AC5C-8ED3-48C8-BC52-24E18E918B8E}" type="presParOf" srcId="{FEAE2396-EC0C-4043-B1D4-F77AFB748667}" destId="{26562949-D04A-4442-BA75-19912C7DDA8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A753D-05F3-4DC3-B6D0-A8FE1D05C6A8}">
      <dsp:nvSpPr>
        <dsp:cNvPr id="0" name=""/>
        <dsp:cNvSpPr/>
      </dsp:nvSpPr>
      <dsp:spPr>
        <a:xfrm>
          <a:off x="2299405" y="171843"/>
          <a:ext cx="4190625" cy="335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4BB7FD-87B4-46C5-AEAD-EB478FE0A57B}">
      <dsp:nvSpPr>
        <dsp:cNvPr id="0" name=""/>
        <dsp:cNvSpPr/>
      </dsp:nvSpPr>
      <dsp:spPr>
        <a:xfrm>
          <a:off x="2281292" y="3189093"/>
          <a:ext cx="4520194" cy="1173375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Manuelle Arbeit</a:t>
          </a:r>
        </a:p>
      </dsp:txBody>
      <dsp:txXfrm>
        <a:off x="2281292" y="3189093"/>
        <a:ext cx="4520194" cy="1173375"/>
      </dsp:txXfrm>
    </dsp:sp>
    <dsp:sp modelId="{D2B3EB26-B2B4-4FD8-923C-58019BA30E74}">
      <dsp:nvSpPr>
        <dsp:cNvPr id="0" name=""/>
        <dsp:cNvSpPr/>
      </dsp:nvSpPr>
      <dsp:spPr>
        <a:xfrm>
          <a:off x="7427643" y="171843"/>
          <a:ext cx="4190625" cy="33525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B7309C-A251-4E61-96B9-14A924706895}">
      <dsp:nvSpPr>
        <dsp:cNvPr id="0" name=""/>
        <dsp:cNvSpPr/>
      </dsp:nvSpPr>
      <dsp:spPr>
        <a:xfrm>
          <a:off x="7344821" y="3189093"/>
          <a:ext cx="4898157" cy="1173375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Fehleranfälligkeit</a:t>
          </a:r>
        </a:p>
      </dsp:txBody>
      <dsp:txXfrm>
        <a:off x="7344821" y="3189093"/>
        <a:ext cx="4898157" cy="1173375"/>
      </dsp:txXfrm>
    </dsp:sp>
    <dsp:sp modelId="{A88E58B9-1FC7-4B31-B2A4-7522DC3E9F4C}">
      <dsp:nvSpPr>
        <dsp:cNvPr id="0" name=""/>
        <dsp:cNvSpPr/>
      </dsp:nvSpPr>
      <dsp:spPr>
        <a:xfrm>
          <a:off x="18758" y="4781531"/>
          <a:ext cx="4190625" cy="335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7A8085-2F21-40F4-A6A1-064681B860E3}">
      <dsp:nvSpPr>
        <dsp:cNvPr id="0" name=""/>
        <dsp:cNvSpPr/>
      </dsp:nvSpPr>
      <dsp:spPr>
        <a:xfrm>
          <a:off x="646" y="7798781"/>
          <a:ext cx="4520194" cy="1173375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Vergessen von Prozessschritten</a:t>
          </a:r>
        </a:p>
      </dsp:txBody>
      <dsp:txXfrm>
        <a:off x="646" y="7798781"/>
        <a:ext cx="4520194" cy="1173375"/>
      </dsp:txXfrm>
    </dsp:sp>
    <dsp:sp modelId="{206A6CE3-ED36-41F2-9E3D-00A263F8EC70}">
      <dsp:nvSpPr>
        <dsp:cNvPr id="0" name=""/>
        <dsp:cNvSpPr/>
      </dsp:nvSpPr>
      <dsp:spPr>
        <a:xfrm>
          <a:off x="4958015" y="4781531"/>
          <a:ext cx="4190625" cy="3352500"/>
        </a:xfrm>
        <a:prstGeom prst="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879" t="-14429" r="-41061" b="-5839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88C8EA-9A31-4CEC-AF5E-D5F497569FB0}">
      <dsp:nvSpPr>
        <dsp:cNvPr id="0" name=""/>
        <dsp:cNvSpPr/>
      </dsp:nvSpPr>
      <dsp:spPr>
        <a:xfrm>
          <a:off x="4939902" y="7798781"/>
          <a:ext cx="4520194" cy="1173375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Blockade</a:t>
          </a:r>
        </a:p>
      </dsp:txBody>
      <dsp:txXfrm>
        <a:off x="4939902" y="7798781"/>
        <a:ext cx="4520194" cy="1173375"/>
      </dsp:txXfrm>
    </dsp:sp>
    <dsp:sp modelId="{CA72C1DA-5E46-439A-91E6-4FB61D6271D6}">
      <dsp:nvSpPr>
        <dsp:cNvPr id="0" name=""/>
        <dsp:cNvSpPr/>
      </dsp:nvSpPr>
      <dsp:spPr>
        <a:xfrm>
          <a:off x="9897272" y="4781531"/>
          <a:ext cx="4190625" cy="3352500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t="-2068" r="-3000" b="2068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99DE49-A0F1-4185-808F-72FB0B0FB545}">
      <dsp:nvSpPr>
        <dsp:cNvPr id="0" name=""/>
        <dsp:cNvSpPr/>
      </dsp:nvSpPr>
      <dsp:spPr>
        <a:xfrm>
          <a:off x="9879159" y="7798781"/>
          <a:ext cx="4520194" cy="1173375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Zeitaufwendig</a:t>
          </a:r>
        </a:p>
      </dsp:txBody>
      <dsp:txXfrm>
        <a:off x="9879159" y="7798781"/>
        <a:ext cx="4520194" cy="1173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8647A-9D46-4EC0-830D-DA6A26F0F150}">
      <dsp:nvSpPr>
        <dsp:cNvPr id="0" name=""/>
        <dsp:cNvSpPr/>
      </dsp:nvSpPr>
      <dsp:spPr>
        <a:xfrm>
          <a:off x="3284079" y="2510"/>
          <a:ext cx="3700230" cy="1850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>
              <a:latin typeface="Arial Black" panose="020B0A04020102020204" pitchFamily="34" charset="0"/>
            </a:rPr>
            <a:t>View</a:t>
          </a:r>
        </a:p>
      </dsp:txBody>
      <dsp:txXfrm>
        <a:off x="3338267" y="56698"/>
        <a:ext cx="3591854" cy="1741739"/>
      </dsp:txXfrm>
    </dsp:sp>
    <dsp:sp modelId="{8D2A5E44-A409-4A4B-A8A6-12344FBAF73A}">
      <dsp:nvSpPr>
        <dsp:cNvPr id="0" name=""/>
        <dsp:cNvSpPr/>
      </dsp:nvSpPr>
      <dsp:spPr>
        <a:xfrm rot="7200000">
          <a:off x="1837598" y="3250790"/>
          <a:ext cx="3536707" cy="647540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/>
        </a:p>
      </dsp:txBody>
      <dsp:txXfrm rot="10800000">
        <a:off x="2031860" y="3380298"/>
        <a:ext cx="3148183" cy="388524"/>
      </dsp:txXfrm>
    </dsp:sp>
    <dsp:sp modelId="{F1AD766C-C1AE-4547-9C6C-0CB1AC027575}">
      <dsp:nvSpPr>
        <dsp:cNvPr id="0" name=""/>
        <dsp:cNvSpPr/>
      </dsp:nvSpPr>
      <dsp:spPr>
        <a:xfrm>
          <a:off x="227595" y="5296496"/>
          <a:ext cx="3700230" cy="1850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>
              <a:latin typeface="Arial Black" panose="020B0A04020102020204" pitchFamily="34" charset="0"/>
            </a:rPr>
            <a:t>Model</a:t>
          </a:r>
        </a:p>
      </dsp:txBody>
      <dsp:txXfrm>
        <a:off x="281783" y="5350684"/>
        <a:ext cx="3591854" cy="1741739"/>
      </dsp:txXfrm>
    </dsp:sp>
    <dsp:sp modelId="{BDCB1DA0-2575-4110-9852-BF5301631AAA}">
      <dsp:nvSpPr>
        <dsp:cNvPr id="0" name=""/>
        <dsp:cNvSpPr/>
      </dsp:nvSpPr>
      <dsp:spPr>
        <a:xfrm rot="10800000">
          <a:off x="4169099" y="5968048"/>
          <a:ext cx="1930190" cy="647540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/>
        </a:p>
      </dsp:txBody>
      <dsp:txXfrm>
        <a:off x="4363361" y="6097556"/>
        <a:ext cx="1541666" cy="388524"/>
      </dsp:txXfrm>
    </dsp:sp>
    <dsp:sp modelId="{7338C94D-6FCC-4F3B-9B02-E4278242FDFA}">
      <dsp:nvSpPr>
        <dsp:cNvPr id="0" name=""/>
        <dsp:cNvSpPr/>
      </dsp:nvSpPr>
      <dsp:spPr>
        <a:xfrm>
          <a:off x="6340563" y="5296496"/>
          <a:ext cx="3700230" cy="1850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>
              <a:latin typeface="Arial Black" panose="020B0A04020102020204" pitchFamily="34" charset="0"/>
            </a:rPr>
            <a:t>Controller</a:t>
          </a:r>
        </a:p>
      </dsp:txBody>
      <dsp:txXfrm>
        <a:off x="6394751" y="5350684"/>
        <a:ext cx="3591854" cy="1741739"/>
      </dsp:txXfrm>
    </dsp:sp>
    <dsp:sp modelId="{FEAE2396-EC0C-4043-B1D4-F77AFB748667}">
      <dsp:nvSpPr>
        <dsp:cNvPr id="0" name=""/>
        <dsp:cNvSpPr/>
      </dsp:nvSpPr>
      <dsp:spPr>
        <a:xfrm rot="14400000">
          <a:off x="4852429" y="3250790"/>
          <a:ext cx="3620014" cy="64754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/>
        </a:p>
      </dsp:txBody>
      <dsp:txXfrm rot="10800000">
        <a:off x="5046691" y="3380298"/>
        <a:ext cx="3231490" cy="388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Situation: Projektvorstellung DiWeSaT in Firma vor Mitarbeitern mit Gästen aus der IHK, nachdem der Mittelstandspreis vergeben wurde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Insgesamt 70 Stunden, wie vorgegeben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Umschüler 50, Mitarbeiter 75, GF 100</a:t>
            </a:r>
          </a:p>
          <a:p>
            <a:endParaRPr/>
          </a:p>
          <a:p>
            <a:r>
              <a:t>Bereitstellungskosten = z.B. Arbeitsplatz, Arbeitsmittel(Rechner), 		Softwarelizenzen, etc.</a:t>
            </a:r>
          </a:p>
        </p:txBody>
      </p:sp>
    </p:spTree>
    <p:extLst>
      <p:ext uri="{BB962C8B-B14F-4D97-AF65-F5344CB8AC3E}">
        <p14:creationId xmlns:p14="http://schemas.microsoft.com/office/powerpoint/2010/main" val="2884449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Umschüler 50, Mitarbeiter 75, GF 100</a:t>
            </a:r>
          </a:p>
          <a:p>
            <a:endParaRPr/>
          </a:p>
          <a:p>
            <a:r>
              <a:t>Bereitstellungskosten = z.B. Arbeitsplatz, Arbeitsmittel(Rechner), 		Softwarelizenzen, etc.</a:t>
            </a:r>
          </a:p>
        </p:txBody>
      </p:sp>
    </p:spTree>
    <p:extLst>
      <p:ext uri="{BB962C8B-B14F-4D97-AF65-F5344CB8AC3E}">
        <p14:creationId xmlns:p14="http://schemas.microsoft.com/office/powerpoint/2010/main" val="1091161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Let´s talk about… money.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Umschüler 50, Mitarbeiter 75, GF 100</a:t>
            </a:r>
          </a:p>
          <a:p>
            <a:endParaRPr/>
          </a:p>
          <a:p>
            <a:r>
              <a:t>Bereitstellungskosten = z.B. Arbeitsplatz, Arbeitsmittel(Rechner), 		Softwarelizenzen, etc.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Bruttolohnannahme 3500 Euro 			</a:t>
            </a:r>
            <a:r>
              <a:rPr sz="40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 :00 Minuten!</a:t>
            </a:r>
          </a:p>
          <a:p>
            <a:pPr>
              <a:defRPr sz="2800"/>
            </a:pPr>
            <a:r>
              <a:t>1/4 Lohn = 875 Euro/Monat Amortisation nach 5,2 Monaten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EDOK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tabellen</a:t>
            </a:r>
            <a:endParaRPr lang="de-DE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de-DE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</a:t>
            </a:r>
            <a:endParaRPr lang="de-DE" sz="1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de-DE" sz="1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Edok_Metadatum</a:t>
            </a:r>
            <a:endParaRPr lang="de-DE"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de-DE" sz="1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Edok_Vorlagenbaum_vorlage</a:t>
            </a:r>
            <a:endParaRPr lang="de-DE"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Begrüßung</a:t>
            </a:r>
            <a:endParaRPr dirty="0"/>
          </a:p>
          <a:p>
            <a:r>
              <a:rPr dirty="0" err="1"/>
              <a:t>Eigene</a:t>
            </a:r>
            <a:r>
              <a:rPr dirty="0"/>
              <a:t> </a:t>
            </a:r>
            <a:r>
              <a:rPr dirty="0" err="1"/>
              <a:t>Kollegen</a:t>
            </a:r>
            <a:r>
              <a:rPr dirty="0"/>
              <a:t> </a:t>
            </a:r>
          </a:p>
          <a:p>
            <a:r>
              <a:rPr lang="de-DE" dirty="0"/>
              <a:t>IHK-Gäste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de-DE" sz="1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Edok_Vorlage_Folgeschreiben_Konfiguration</a:t>
            </a:r>
            <a:endParaRPr lang="de-DE"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Komposition</a:t>
            </a:r>
            <a:r>
              <a:rPr dirty="0"/>
              <a:t> = </a:t>
            </a:r>
            <a:r>
              <a:rPr dirty="0" err="1"/>
              <a:t>TMail</a:t>
            </a:r>
            <a:r>
              <a:rPr dirty="0"/>
              <a:t> </a:t>
            </a:r>
            <a:r>
              <a:rPr dirty="0" err="1"/>
              <a:t>existiert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, </a:t>
            </a: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TMails</a:t>
            </a:r>
            <a:r>
              <a:rPr dirty="0"/>
              <a:t> </a:t>
            </a:r>
            <a:r>
              <a:rPr dirty="0" err="1"/>
              <a:t>vorhanden</a:t>
            </a:r>
            <a:r>
              <a:rPr dirty="0"/>
              <a:t> </a:t>
            </a:r>
            <a:r>
              <a:rPr dirty="0" err="1"/>
              <a:t>sind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483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4" name="Shape 5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Indy Sockets Open Source Group - </a:t>
            </a:r>
          </a:p>
          <a:p>
            <a:r>
              <a:t>Bereitstellung der Bibliotheken für Zugriff auf Postfächer und E-Mails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Komposition = TMail existiert nur, wenn TMails vorhanden sind</a:t>
            </a:r>
          </a:p>
        </p:txBody>
      </p:sp>
    </p:spTree>
    <p:extLst>
      <p:ext uri="{BB962C8B-B14F-4D97-AF65-F5344CB8AC3E}">
        <p14:creationId xmlns:p14="http://schemas.microsoft.com/office/powerpoint/2010/main" val="447270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Komposition = TMail existiert nur, wenn TMails vorhanden sind</a:t>
            </a:r>
          </a:p>
        </p:txBody>
      </p:sp>
    </p:spTree>
    <p:extLst>
      <p:ext uri="{BB962C8B-B14F-4D97-AF65-F5344CB8AC3E}">
        <p14:creationId xmlns:p14="http://schemas.microsoft.com/office/powerpoint/2010/main" val="2724409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Prüfen</a:t>
            </a:r>
            <a:r>
              <a:rPr dirty="0"/>
              <a:t> </a:t>
            </a:r>
            <a:r>
              <a:rPr dirty="0" err="1"/>
              <a:t>ob</a:t>
            </a:r>
            <a:r>
              <a:rPr dirty="0"/>
              <a:t> </a:t>
            </a:r>
            <a:r>
              <a:rPr dirty="0" err="1"/>
              <a:t>überhaupt</a:t>
            </a:r>
            <a:r>
              <a:rPr dirty="0"/>
              <a:t> Mails da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Totalmsgs</a:t>
            </a:r>
            <a:r>
              <a:rPr dirty="0"/>
              <a:t> &gt; 0 ?</a:t>
            </a:r>
          </a:p>
          <a:p>
            <a:r>
              <a:rPr dirty="0" err="1"/>
              <a:t>Eingegangene</a:t>
            </a:r>
            <a:r>
              <a:rPr dirty="0"/>
              <a:t> Mails </a:t>
            </a:r>
            <a:r>
              <a:rPr dirty="0" err="1"/>
              <a:t>zählen</a:t>
            </a:r>
            <a:r>
              <a:rPr dirty="0"/>
              <a:t> und </a:t>
            </a:r>
            <a:r>
              <a:rPr dirty="0" err="1"/>
              <a:t>nacheinander</a:t>
            </a:r>
            <a:r>
              <a:rPr dirty="0"/>
              <a:t> </a:t>
            </a:r>
            <a:r>
              <a:rPr dirty="0" err="1"/>
              <a:t>abarbeiten</a:t>
            </a:r>
            <a:r>
              <a:rPr dirty="0"/>
              <a:t>:</a:t>
            </a:r>
          </a:p>
          <a:p>
            <a:r>
              <a:rPr dirty="0"/>
              <a:t>	</a:t>
            </a:r>
            <a:r>
              <a:rPr dirty="0" err="1"/>
              <a:t>XMLconverter.SaveToXML</a:t>
            </a:r>
            <a:r>
              <a:rPr dirty="0"/>
              <a:t> —</a:t>
            </a:r>
            <a:r>
              <a:rPr dirty="0" err="1"/>
              <a:t>Speichert</a:t>
            </a:r>
            <a:r>
              <a:rPr dirty="0"/>
              <a:t> die </a:t>
            </a:r>
            <a:r>
              <a:rPr dirty="0" err="1"/>
              <a:t>Infos</a:t>
            </a:r>
            <a:r>
              <a:rPr dirty="0"/>
              <a:t> in XML Attachment </a:t>
            </a:r>
            <a:r>
              <a:rPr dirty="0" err="1"/>
              <a:t>als</a:t>
            </a:r>
            <a:r>
              <a:rPr dirty="0"/>
              <a:t> Link</a:t>
            </a:r>
          </a:p>
          <a:p>
            <a:r>
              <a:rPr dirty="0"/>
              <a:t>	</a:t>
            </a:r>
            <a:r>
              <a:rPr dirty="0" err="1"/>
              <a:t>SaveAttachmentsToFile</a:t>
            </a:r>
            <a:r>
              <a:rPr dirty="0"/>
              <a:t> — </a:t>
            </a:r>
            <a:r>
              <a:rPr dirty="0" err="1"/>
              <a:t>Speichert</a:t>
            </a:r>
            <a:r>
              <a:rPr dirty="0"/>
              <a:t> Attachment am </a:t>
            </a:r>
            <a:r>
              <a:rPr dirty="0" err="1"/>
              <a:t>vorgegebenen</a:t>
            </a:r>
            <a:r>
              <a:rPr dirty="0"/>
              <a:t> </a:t>
            </a:r>
            <a:r>
              <a:rPr dirty="0" err="1"/>
              <a:t>Archivort</a:t>
            </a:r>
            <a:endParaRPr dirty="0"/>
          </a:p>
          <a:p>
            <a:r>
              <a:rPr dirty="0"/>
              <a:t>Dann </a:t>
            </a:r>
            <a:r>
              <a:rPr dirty="0" err="1"/>
              <a:t>Speichern</a:t>
            </a:r>
            <a:r>
              <a:rPr dirty="0"/>
              <a:t> der Mail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Archivordner</a:t>
            </a:r>
            <a:r>
              <a:rPr dirty="0"/>
              <a:t> und </a:t>
            </a:r>
            <a:r>
              <a:rPr dirty="0" err="1"/>
              <a:t>Löschen</a:t>
            </a:r>
            <a:r>
              <a:rPr dirty="0"/>
              <a:t> der Mail in </a:t>
            </a:r>
            <a:r>
              <a:rPr dirty="0" err="1"/>
              <a:t>InBox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046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Prüfen</a:t>
            </a:r>
            <a:r>
              <a:rPr dirty="0"/>
              <a:t> </a:t>
            </a:r>
            <a:r>
              <a:rPr dirty="0" err="1"/>
              <a:t>ob</a:t>
            </a:r>
            <a:r>
              <a:rPr dirty="0"/>
              <a:t> </a:t>
            </a:r>
            <a:r>
              <a:rPr dirty="0" err="1"/>
              <a:t>überhaupt</a:t>
            </a:r>
            <a:r>
              <a:rPr dirty="0"/>
              <a:t> Mails da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Totalmsgs</a:t>
            </a:r>
            <a:r>
              <a:rPr dirty="0"/>
              <a:t> &gt; 0 ?</a:t>
            </a:r>
          </a:p>
          <a:p>
            <a:r>
              <a:rPr dirty="0" err="1"/>
              <a:t>Eingegangene</a:t>
            </a:r>
            <a:r>
              <a:rPr dirty="0"/>
              <a:t> Mails </a:t>
            </a:r>
            <a:r>
              <a:rPr dirty="0" err="1"/>
              <a:t>zählen</a:t>
            </a:r>
            <a:r>
              <a:rPr dirty="0"/>
              <a:t> und </a:t>
            </a:r>
            <a:r>
              <a:rPr dirty="0" err="1"/>
              <a:t>nacheinander</a:t>
            </a:r>
            <a:r>
              <a:rPr dirty="0"/>
              <a:t> </a:t>
            </a:r>
            <a:r>
              <a:rPr dirty="0" err="1"/>
              <a:t>abarbeiten</a:t>
            </a:r>
            <a:r>
              <a:rPr dirty="0"/>
              <a:t>:</a:t>
            </a:r>
          </a:p>
          <a:p>
            <a:r>
              <a:rPr dirty="0"/>
              <a:t>	</a:t>
            </a:r>
            <a:r>
              <a:rPr dirty="0" err="1"/>
              <a:t>XMLconverter.SaveToXML</a:t>
            </a:r>
            <a:r>
              <a:rPr dirty="0"/>
              <a:t> —</a:t>
            </a:r>
            <a:r>
              <a:rPr dirty="0" err="1"/>
              <a:t>Speichert</a:t>
            </a:r>
            <a:r>
              <a:rPr dirty="0"/>
              <a:t> die </a:t>
            </a:r>
            <a:r>
              <a:rPr dirty="0" err="1"/>
              <a:t>Infos</a:t>
            </a:r>
            <a:r>
              <a:rPr dirty="0"/>
              <a:t> in XML Attachment </a:t>
            </a:r>
            <a:r>
              <a:rPr dirty="0" err="1"/>
              <a:t>als</a:t>
            </a:r>
            <a:r>
              <a:rPr dirty="0"/>
              <a:t> Link</a:t>
            </a:r>
          </a:p>
          <a:p>
            <a:r>
              <a:rPr dirty="0"/>
              <a:t>	</a:t>
            </a:r>
            <a:r>
              <a:rPr dirty="0" err="1"/>
              <a:t>SaveAttachmentsToFile</a:t>
            </a:r>
            <a:r>
              <a:rPr dirty="0"/>
              <a:t> — </a:t>
            </a:r>
            <a:r>
              <a:rPr dirty="0" err="1"/>
              <a:t>Speichert</a:t>
            </a:r>
            <a:r>
              <a:rPr dirty="0"/>
              <a:t> Attachment am </a:t>
            </a:r>
            <a:r>
              <a:rPr dirty="0" err="1"/>
              <a:t>vorgegebenen</a:t>
            </a:r>
            <a:r>
              <a:rPr dirty="0"/>
              <a:t> </a:t>
            </a:r>
            <a:r>
              <a:rPr dirty="0" err="1"/>
              <a:t>Archivort</a:t>
            </a:r>
            <a:endParaRPr dirty="0"/>
          </a:p>
          <a:p>
            <a:r>
              <a:rPr dirty="0"/>
              <a:t>Dann </a:t>
            </a:r>
            <a:r>
              <a:rPr dirty="0" err="1"/>
              <a:t>Speichern</a:t>
            </a:r>
            <a:r>
              <a:rPr dirty="0"/>
              <a:t> der Mail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Archivordner</a:t>
            </a:r>
            <a:r>
              <a:rPr dirty="0"/>
              <a:t> und </a:t>
            </a:r>
            <a:r>
              <a:rPr dirty="0" err="1"/>
              <a:t>Löschen</a:t>
            </a:r>
            <a:r>
              <a:rPr dirty="0"/>
              <a:t> der Mail in </a:t>
            </a:r>
            <a:r>
              <a:rPr dirty="0" err="1"/>
              <a:t>InBox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298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Prüfen ob überhaupt Mails da sind Totalmsgs &gt; 0 ?</a:t>
            </a:r>
          </a:p>
          <a:p>
            <a:r>
              <a:t>Eingegangene Mails zählen und nacheinander abarbeiten:</a:t>
            </a:r>
          </a:p>
          <a:p>
            <a:r>
              <a:t>	XMLconverter.SaveToXML —Speichert die Infos in XML Attachment als Link</a:t>
            </a:r>
          </a:p>
          <a:p>
            <a:r>
              <a:t>	SaveAttachmentsToFile — Speichert Attachment am vorgegebenen Archivort</a:t>
            </a:r>
          </a:p>
          <a:p>
            <a:r>
              <a:t>Dann Speichern der Mail im Archivordner und Löschen der Mail in InBox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653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6" name="Shape 7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Lastenheft + Pflichtenheft - Aufgaben abgearbeitet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Vorstellung des Projektumfelds			Projekt			Analyse			Entwurf		Implementierung			Fazit + Ausblick						</a:t>
            </a:r>
          </a:p>
          <a:p>
            <a:r>
              <a:t>Dauer 15 min.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Test </a:t>
            </a:r>
            <a:r>
              <a:rPr dirty="0" err="1"/>
              <a:t>kürzer</a:t>
            </a:r>
            <a:r>
              <a:rPr lang="de-DE" dirty="0"/>
              <a:t> 1 Stunde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Dokumentation kürzer halb Stunde </a:t>
            </a:r>
            <a:endParaRPr dirty="0"/>
          </a:p>
          <a:p>
            <a:r>
              <a:rPr dirty="0" err="1"/>
              <a:t>Implementierung</a:t>
            </a:r>
            <a:r>
              <a:rPr dirty="0"/>
              <a:t> </a:t>
            </a:r>
            <a:r>
              <a:rPr dirty="0" err="1"/>
              <a:t>länger</a:t>
            </a:r>
            <a:r>
              <a:rPr lang="de-DE" dirty="0"/>
              <a:t> ein und halb Stunde</a:t>
            </a:r>
            <a:endParaRPr dirty="0"/>
          </a:p>
          <a:p>
            <a:r>
              <a:rPr dirty="0" err="1"/>
              <a:t>Insgesamt</a:t>
            </a:r>
            <a:r>
              <a:rPr dirty="0"/>
              <a:t> </a:t>
            </a:r>
            <a:r>
              <a:rPr lang="de-DE" dirty="0"/>
              <a:t>80</a:t>
            </a:r>
            <a:r>
              <a:rPr dirty="0"/>
              <a:t> h </a:t>
            </a:r>
            <a:r>
              <a:rPr dirty="0" err="1"/>
              <a:t>eingehalten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2" name="Shape 7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Lernkurve: Neue Methoden und Herangehensweisen, IMAP-Zugriff, E-Mails behandeln</a:t>
            </a:r>
          </a:p>
          <a:p>
            <a:r>
              <a:t>Sicherheit: persönliche Sicherheit im Umgang mit Programmierungen, bessere Übersicht im Ganzen</a:t>
            </a:r>
          </a:p>
          <a:p>
            <a:r>
              <a:t>Erfahrung: Kollaboration(Erfahrungsaustausch), ganzes Projekt allein, Doku</a:t>
            </a:r>
          </a:p>
          <a:p>
            <a:r>
              <a:t>Mehrwert: Nutzen für das Unternehmen, Produkt erschafft echten Nutzen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Anforderung und Themenfelder einfach mit in diesem Tool integriert werden, da der Aufbau modular ist. </a:t>
            </a:r>
          </a:p>
        </p:txBody>
      </p:sp>
    </p:spTree>
    <p:extLst>
      <p:ext uri="{BB962C8B-B14F-4D97-AF65-F5344CB8AC3E}">
        <p14:creationId xmlns:p14="http://schemas.microsoft.com/office/powerpoint/2010/main" val="94023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Umfeld des Projekts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Er ist eine Körperschaft des öffentlichen Rechts.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Mitarbeiter 600 +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finanziert soziale Leistungen für behinderte, psychisch kranke und unterstützt diese in ihrem Alltag und im Beruf.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Fachbereich Datenverarbeitung – Leiter Herr Maurus Eichenberg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33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Er ist eine Körperschaft des öffentlichen Rechts.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Mitarbeiter 600 +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finanziert soziale Leistungen für behinderte, psychisch kranke und unterstützt diese in ihrem Alltag und im Beruf.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Fachbereich Datenverarbeitung – Leiter Herr Maurus Eichenberg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05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1/4 der </a:t>
            </a:r>
            <a:r>
              <a:rPr dirty="0" err="1"/>
              <a:t>Arbeitszeit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Vollzeitstelle</a:t>
            </a:r>
            <a:endParaRPr dirty="0"/>
          </a:p>
          <a:p>
            <a:endParaRPr dirty="0"/>
          </a:p>
          <a:p>
            <a:r>
              <a:rPr dirty="0" err="1"/>
              <a:t>Selbst</a:t>
            </a:r>
            <a:r>
              <a:rPr dirty="0"/>
              <a:t> </a:t>
            </a:r>
            <a:r>
              <a:rPr dirty="0" err="1"/>
              <a:t>entwickeltes</a:t>
            </a:r>
            <a:r>
              <a:rPr dirty="0"/>
              <a:t> </a:t>
            </a:r>
            <a:r>
              <a:rPr dirty="0" err="1"/>
              <a:t>Ticketsystem</a:t>
            </a:r>
            <a:r>
              <a:rPr dirty="0"/>
              <a:t>:</a:t>
            </a:r>
          </a:p>
          <a:p>
            <a:r>
              <a:rPr dirty="0" err="1"/>
              <a:t>Zentrales</a:t>
            </a:r>
            <a:r>
              <a:rPr dirty="0"/>
              <a:t> System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Erfassung</a:t>
            </a:r>
            <a:r>
              <a:rPr dirty="0"/>
              <a:t> von </a:t>
            </a:r>
            <a:r>
              <a:rPr dirty="0" err="1"/>
              <a:t>Supportanfragen</a:t>
            </a:r>
            <a:endParaRPr dirty="0"/>
          </a:p>
          <a:p>
            <a:r>
              <a:rPr dirty="0" err="1"/>
              <a:t>produkt</a:t>
            </a:r>
            <a:r>
              <a:rPr dirty="0"/>
              <a:t>- und </a:t>
            </a:r>
            <a:r>
              <a:rPr dirty="0" err="1"/>
              <a:t>dienstleistungsbezogen</a:t>
            </a:r>
            <a:endParaRPr dirty="0"/>
          </a:p>
          <a:p>
            <a:r>
              <a:rPr dirty="0" err="1"/>
              <a:t>Abrechnung</a:t>
            </a:r>
            <a:r>
              <a:rPr dirty="0"/>
              <a:t>, </a:t>
            </a:r>
            <a:r>
              <a:rPr dirty="0" err="1"/>
              <a:t>Zeiterfassung</a:t>
            </a:r>
            <a:r>
              <a:rPr dirty="0"/>
              <a:t>, </a:t>
            </a:r>
            <a:r>
              <a:rPr dirty="0" err="1"/>
              <a:t>Statistik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95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1/4 der </a:t>
            </a:r>
            <a:r>
              <a:rPr dirty="0" err="1"/>
              <a:t>Arbeitszeit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Vollzeitstelle</a:t>
            </a:r>
            <a:endParaRPr dirty="0"/>
          </a:p>
          <a:p>
            <a:endParaRPr dirty="0"/>
          </a:p>
          <a:p>
            <a:r>
              <a:rPr dirty="0" err="1"/>
              <a:t>Selbst</a:t>
            </a:r>
            <a:r>
              <a:rPr dirty="0"/>
              <a:t> </a:t>
            </a:r>
            <a:r>
              <a:rPr dirty="0" err="1"/>
              <a:t>entwickeltes</a:t>
            </a:r>
            <a:r>
              <a:rPr dirty="0"/>
              <a:t> </a:t>
            </a:r>
            <a:r>
              <a:rPr dirty="0" err="1"/>
              <a:t>Ticketsystem</a:t>
            </a:r>
            <a:r>
              <a:rPr dirty="0"/>
              <a:t>:</a:t>
            </a:r>
          </a:p>
          <a:p>
            <a:r>
              <a:rPr dirty="0" err="1"/>
              <a:t>Zentrales</a:t>
            </a:r>
            <a:r>
              <a:rPr dirty="0"/>
              <a:t> System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Erfassung</a:t>
            </a:r>
            <a:r>
              <a:rPr dirty="0"/>
              <a:t> von </a:t>
            </a:r>
            <a:r>
              <a:rPr dirty="0" err="1"/>
              <a:t>Supportanfragen</a:t>
            </a:r>
            <a:endParaRPr dirty="0"/>
          </a:p>
          <a:p>
            <a:r>
              <a:rPr dirty="0" err="1"/>
              <a:t>produkt</a:t>
            </a:r>
            <a:r>
              <a:rPr dirty="0"/>
              <a:t>- und </a:t>
            </a:r>
            <a:r>
              <a:rPr dirty="0" err="1"/>
              <a:t>dienstleistungsbezogen</a:t>
            </a:r>
            <a:endParaRPr dirty="0"/>
          </a:p>
          <a:p>
            <a:r>
              <a:rPr dirty="0" err="1"/>
              <a:t>Abrechnung</a:t>
            </a:r>
            <a:r>
              <a:rPr dirty="0"/>
              <a:t>, </a:t>
            </a:r>
            <a:r>
              <a:rPr dirty="0" err="1"/>
              <a:t>Zeiterfassung</a:t>
            </a:r>
            <a:r>
              <a:rPr dirty="0"/>
              <a:t>, </a:t>
            </a:r>
            <a:r>
              <a:rPr dirty="0" err="1"/>
              <a:t>Statistik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49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Ist-Zustand</a:t>
            </a:r>
            <a:r>
              <a:rPr lang="de-DE" baseline="0" dirty="0"/>
              <a:t> -&gt; v</a:t>
            </a:r>
            <a:r>
              <a:rPr lang="de-DE" dirty="0"/>
              <a:t>iel manuelle Arbeit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Fehleranfälligkeit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Vergessen</a:t>
            </a:r>
            <a:r>
              <a:rPr lang="de-DE" baseline="0" dirty="0"/>
              <a:t> von Prozessschritten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Blockade durch gleichzeitiges Nutzen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Zeitaufwendig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Hoher Kommunikationsaufwand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25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und Datum</a:t>
            </a:r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0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Quellenangabe</a:t>
            </a:r>
          </a:p>
        </p:txBody>
      </p:sp>
      <p:sp>
        <p:nvSpPr>
          <p:cNvPr id="116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ild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ild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ild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97365" y="1674416"/>
            <a:ext cx="24481365" cy="17272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785418" y="1673424"/>
            <a:ext cx="22922939" cy="1727200"/>
          </a:xfrm>
        </p:spPr>
        <p:txBody>
          <a:bodyPr anchor="ctr">
            <a:noAutofit/>
          </a:bodyPr>
          <a:lstStyle>
            <a:lvl1pPr algn="r">
              <a:defRPr sz="8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r">
              <a:defRPr sz="8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r">
              <a:defRPr sz="8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r">
              <a:defRPr sz="8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r">
              <a:defRPr sz="8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0584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Autor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und Datum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e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9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Agenda-Untertitel</a:t>
            </a:r>
          </a:p>
        </p:txBody>
      </p:sp>
      <p:sp>
        <p:nvSpPr>
          <p:cNvPr id="90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5" name="Grafik 4" descr="Ein Bild, das Text, Schrift, Grafiken, Logo enthält.">
            <a:extLst>
              <a:ext uri="{FF2B5EF4-FFF2-40B4-BE49-F238E27FC236}">
                <a16:creationId xmlns:a16="http://schemas.microsoft.com/office/drawing/2014/main" id="{B5F9C059-E112-54BF-E4AC-3709C579D82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01699" y="503017"/>
            <a:ext cx="5314713" cy="16289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jpeg"/><Relationship Id="rId5" Type="http://schemas.openxmlformats.org/officeDocument/2006/relationships/image" Target="../media/image28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#EntityRelationshipMode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draw.i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3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4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6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8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1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20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321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2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2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2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5" name="Die Aufgabe:…"/>
          <p:cNvSpPr txBox="1"/>
          <p:nvPr/>
        </p:nvSpPr>
        <p:spPr>
          <a:xfrm>
            <a:off x="3969982" y="3898543"/>
            <a:ext cx="14955640" cy="3241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rPr dirty="0"/>
              <a:t>Die Aufgabe:</a:t>
            </a:r>
          </a:p>
          <a:p>
            <a:pPr>
              <a:defRPr sz="4800"/>
            </a:pPr>
            <a:endParaRPr dirty="0"/>
          </a:p>
          <a:p>
            <a:pPr>
              <a:defRPr sz="4800"/>
            </a:pPr>
            <a:r>
              <a:rPr sz="4800" dirty="0" err="1"/>
              <a:t>Entwicklung</a:t>
            </a:r>
            <a:r>
              <a:rPr sz="4800" dirty="0"/>
              <a:t> </a:t>
            </a:r>
            <a:r>
              <a:rPr lang="de-DE" sz="4800" dirty="0"/>
              <a:t>eines Tools, das Vorlagenerstellern die Eingabe und Verwaltung von Metadaten ermöglicht.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9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1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2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4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5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36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37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338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39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4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4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2" name="Ziele des Projekts:"/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dirty="0" err="1"/>
              <a:t>Ziele</a:t>
            </a:r>
            <a:r>
              <a:rPr dirty="0"/>
              <a:t> des </a:t>
            </a:r>
            <a:r>
              <a:rPr dirty="0" err="1"/>
              <a:t>Projekts</a:t>
            </a:r>
            <a:r>
              <a:rPr dirty="0"/>
              <a:t>:</a:t>
            </a:r>
          </a:p>
        </p:txBody>
      </p:sp>
      <p:sp>
        <p:nvSpPr>
          <p:cNvPr id="343" name="Erhöhung der Servicequalität"/>
          <p:cNvSpPr txBox="1"/>
          <p:nvPr/>
        </p:nvSpPr>
        <p:spPr>
          <a:xfrm>
            <a:off x="2426626" y="5138669"/>
            <a:ext cx="890949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Vermeidung von Eingabefehlern</a:t>
            </a:r>
          </a:p>
        </p:txBody>
      </p:sp>
      <p:sp>
        <p:nvSpPr>
          <p:cNvPr id="344" name="Vermeidung von Eingabe- und Übertragungsfehlern"/>
          <p:cNvSpPr txBox="1"/>
          <p:nvPr/>
        </p:nvSpPr>
        <p:spPr>
          <a:xfrm>
            <a:off x="2321170" y="6437372"/>
            <a:ext cx="187569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Die Notwendigkeit von Mitarbeitern mit SQL-Kenntnissen beseitigen</a:t>
            </a:r>
          </a:p>
        </p:txBody>
      </p:sp>
      <p:sp>
        <p:nvSpPr>
          <p:cNvPr id="345" name="Einsparungen"/>
          <p:cNvSpPr txBox="1"/>
          <p:nvPr/>
        </p:nvSpPr>
        <p:spPr>
          <a:xfrm>
            <a:off x="2366249" y="7736075"/>
            <a:ext cx="2130244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Die Integration in den verschiedenen Phasen soll den Prozess beschleunigen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Projektbegründung</a:t>
            </a:r>
          </a:p>
        </p:txBody>
      </p:sp>
      <p:graphicFrame>
        <p:nvGraphicFramePr>
          <p:cNvPr id="8" name="Diagramm 7"/>
          <p:cNvGraphicFramePr/>
          <p:nvPr/>
        </p:nvGraphicFramePr>
        <p:xfrm>
          <a:off x="5423248" y="3906688"/>
          <a:ext cx="144000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2A753D-05F3-4DC3-B6D0-A8FE1D05C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B2A753D-05F3-4DC3-B6D0-A8FE1D05C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4BB7FD-87B4-46C5-AEAD-EB478FE0A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64BB7FD-87B4-46C5-AEAD-EB478FE0A5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B3EB26-B2B4-4FD8-923C-58019BA30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D2B3EB26-B2B4-4FD8-923C-58019BA30E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2B7309C-A251-4E61-96B9-14A924706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2B7309C-A251-4E61-96B9-14A9247068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8E58B9-1FC7-4B31-B2A4-7522DC3E9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A88E58B9-1FC7-4B31-B2A4-7522DC3E9F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7A8085-2F21-40F4-A6A1-064681B86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AA7A8085-2F21-40F4-A6A1-064681B86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6A6CE3-ED36-41F2-9E3D-00A263F8E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206A6CE3-ED36-41F2-9E3D-00A263F8E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888C8EA-9A31-4CEC-AF5E-D5F497569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B888C8EA-9A31-4CEC-AF5E-D5F497569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72C1DA-5E46-439A-91E6-4FB61D627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CA72C1DA-5E46-439A-91E6-4FB61D627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99DE49-A0F1-4185-808F-72FB0B0FB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5399DE49-A0F1-4185-808F-72FB0B0FB5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9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0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03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304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5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Analyse"/>
          <p:cNvSpPr txBox="1"/>
          <p:nvPr/>
        </p:nvSpPr>
        <p:spPr>
          <a:xfrm>
            <a:off x="8955539" y="3893688"/>
            <a:ext cx="6472927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lang="de-DE" dirty="0" err="1"/>
              <a:t>PLanung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0139FF-9F25-7516-C1F1-4EEA922E4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508" y="3656504"/>
            <a:ext cx="6177828" cy="70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0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5924193" y="9777088"/>
            <a:ext cx="8225342" cy="1380563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9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Projektphasen</a:t>
            </a:r>
          </a:p>
        </p:txBody>
      </p:sp>
      <p:sp>
        <p:nvSpPr>
          <p:cNvPr id="253" name="Shape 253"/>
          <p:cNvSpPr/>
          <p:nvPr/>
        </p:nvSpPr>
        <p:spPr>
          <a:xfrm>
            <a:off x="2039815" y="5642000"/>
            <a:ext cx="1935744" cy="26158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254" name="Shape 254"/>
          <p:cNvSpPr/>
          <p:nvPr/>
        </p:nvSpPr>
        <p:spPr>
          <a:xfrm>
            <a:off x="3975559" y="5642000"/>
            <a:ext cx="1978371" cy="2615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  <p:sp>
        <p:nvSpPr>
          <p:cNvPr id="255" name="Shape 255"/>
          <p:cNvSpPr/>
          <p:nvPr/>
        </p:nvSpPr>
        <p:spPr>
          <a:xfrm>
            <a:off x="5911303" y="5642000"/>
            <a:ext cx="9892027" cy="26158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</a:p>
        </p:txBody>
      </p:sp>
      <p:sp>
        <p:nvSpPr>
          <p:cNvPr id="256" name="Shape 256"/>
          <p:cNvSpPr/>
          <p:nvPr/>
        </p:nvSpPr>
        <p:spPr>
          <a:xfrm>
            <a:off x="15803332" y="5642000"/>
            <a:ext cx="1453038" cy="26158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257" name="Shape 257"/>
          <p:cNvSpPr/>
          <p:nvPr/>
        </p:nvSpPr>
        <p:spPr>
          <a:xfrm>
            <a:off x="17256370" y="5642000"/>
            <a:ext cx="6166338" cy="26158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453663" y="8599001"/>
            <a:ext cx="3520424" cy="206264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Planung/</a:t>
            </a:r>
          </a:p>
          <a:p>
            <a:pPr algn="l"/>
            <a:r>
              <a:rPr lang="de-DE" sz="6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Analyse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425129" y="4011352"/>
            <a:ext cx="3090076" cy="116955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Entwurf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7719118" y="8598997"/>
            <a:ext cx="6280054" cy="116955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Implementierung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17530064" y="8598995"/>
            <a:ext cx="5706178" cy="1169550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pPr algn="l"/>
            <a:r>
              <a:rPr lang="de-DE" sz="64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Dokumentation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4253674" y="3079675"/>
            <a:ext cx="4563174" cy="2154436"/>
          </a:xfrm>
          <a:prstGeom prst="rect">
            <a:avLst/>
          </a:prstGeom>
          <a:noFill/>
          <a:ln>
            <a:noFill/>
          </a:ln>
        </p:spPr>
        <p:txBody>
          <a:bodyPr wrap="square" lIns="182850" tIns="91400" rIns="182850" bIns="91400" anchor="t" anchorCtr="0">
            <a:noAutofit/>
          </a:bodyPr>
          <a:lstStyle/>
          <a:p>
            <a:r>
              <a:rPr lang="de-DE" sz="6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Test/</a:t>
            </a:r>
            <a:br>
              <a:rPr lang="de-DE" sz="6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6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Abnahme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2971001" y="7686840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974087" y="5020529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11083355" y="7660572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20324193" y="7641522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Shape 267"/>
          <p:cNvCxnSpPr/>
          <p:nvPr/>
        </p:nvCxnSpPr>
        <p:spPr>
          <a:xfrm>
            <a:off x="16520129" y="5157455"/>
            <a:ext cx="0" cy="1152128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hteck">
            <a:extLst>
              <a:ext uri="{FF2B5EF4-FFF2-40B4-BE49-F238E27FC236}">
                <a16:creationId xmlns:a16="http://schemas.microsoft.com/office/drawing/2014/main" id="{F2EC4FB7-3F6F-3ABF-E131-28344F1A5F19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38011E14-EBA3-BFB7-0FA7-0EBC742C71C0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D1C19A97-D4E1-60C1-EA9B-02EACE55B23F}"/>
              </a:ext>
            </a:extLst>
          </p:cNvPr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8DFC358C-08C6-9BA4-2898-0463E0C01F21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Kreis">
            <a:extLst>
              <a:ext uri="{FF2B5EF4-FFF2-40B4-BE49-F238E27FC236}">
                <a16:creationId xmlns:a16="http://schemas.microsoft.com/office/drawing/2014/main" id="{AC3A1461-3F8A-A60A-97B8-8AD499C3725B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Kreis">
            <a:extLst>
              <a:ext uri="{FF2B5EF4-FFF2-40B4-BE49-F238E27FC236}">
                <a16:creationId xmlns:a16="http://schemas.microsoft.com/office/drawing/2014/main" id="{1314F942-C800-2ECF-F718-277CE78CC885}"/>
              </a:ext>
            </a:extLst>
          </p:cNvPr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Kreis">
            <a:extLst>
              <a:ext uri="{FF2B5EF4-FFF2-40B4-BE49-F238E27FC236}">
                <a16:creationId xmlns:a16="http://schemas.microsoft.com/office/drawing/2014/main" id="{2716F805-4CCE-7768-EDE3-D94D0BBA469B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" name="Vorstellung">
            <a:extLst>
              <a:ext uri="{FF2B5EF4-FFF2-40B4-BE49-F238E27FC236}">
                <a16:creationId xmlns:a16="http://schemas.microsoft.com/office/drawing/2014/main" id="{C3DA7D98-46B5-1F27-BC33-1AEF26F5D9E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6" name="Das Projekt">
            <a:extLst>
              <a:ext uri="{FF2B5EF4-FFF2-40B4-BE49-F238E27FC236}">
                <a16:creationId xmlns:a16="http://schemas.microsoft.com/office/drawing/2014/main" id="{CC320806-DEBD-FF25-3049-F8D5DA4CDF96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7" name="Analyse">
            <a:extLst>
              <a:ext uri="{FF2B5EF4-FFF2-40B4-BE49-F238E27FC236}">
                <a16:creationId xmlns:a16="http://schemas.microsoft.com/office/drawing/2014/main" id="{A320562B-4A27-1F4B-21C2-20CA9E2E8A94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8" name="Entwurf">
            <a:extLst>
              <a:ext uri="{FF2B5EF4-FFF2-40B4-BE49-F238E27FC236}">
                <a16:creationId xmlns:a16="http://schemas.microsoft.com/office/drawing/2014/main" id="{DB3F9341-1D4D-E593-F791-0E79F511AE27}"/>
              </a:ext>
            </a:extLst>
          </p:cNvPr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9" name="Implementierung">
            <a:extLst>
              <a:ext uri="{FF2B5EF4-FFF2-40B4-BE49-F238E27FC236}">
                <a16:creationId xmlns:a16="http://schemas.microsoft.com/office/drawing/2014/main" id="{DD206366-46E0-CD22-EFB9-C545384EADFD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0" name="Fazit + Ausblick">
            <a:extLst>
              <a:ext uri="{FF2B5EF4-FFF2-40B4-BE49-F238E27FC236}">
                <a16:creationId xmlns:a16="http://schemas.microsoft.com/office/drawing/2014/main" id="{71ED512E-36D5-35F9-6606-D7816F308EB2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1" name="Kreis">
            <a:extLst>
              <a:ext uri="{FF2B5EF4-FFF2-40B4-BE49-F238E27FC236}">
                <a16:creationId xmlns:a16="http://schemas.microsoft.com/office/drawing/2014/main" id="{5D1C91A0-D3DC-6A82-5DF6-C9A1CC31D8D0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Ziele des Projekts:">
            <a:extLst>
              <a:ext uri="{FF2B5EF4-FFF2-40B4-BE49-F238E27FC236}">
                <a16:creationId xmlns:a16="http://schemas.microsoft.com/office/drawing/2014/main" id="{81C9C00D-B738-5299-F528-E9DDEDD312A0}"/>
              </a:ext>
            </a:extLst>
          </p:cNvPr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lang="de-DE" dirty="0"/>
              <a:t>Planung des Projekts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4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5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6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9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1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11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1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1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14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15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Dokumentation">
            <a:extLst>
              <a:ext uri="{FF2B5EF4-FFF2-40B4-BE49-F238E27FC236}">
                <a16:creationId xmlns:a16="http://schemas.microsoft.com/office/drawing/2014/main" id="{7651BB04-F84D-7694-8EC9-BDB92F4E3D7B}"/>
              </a:ext>
            </a:extLst>
          </p:cNvPr>
          <p:cNvSpPr txBox="1"/>
          <p:nvPr/>
        </p:nvSpPr>
        <p:spPr>
          <a:xfrm>
            <a:off x="8116615" y="4090670"/>
            <a:ext cx="63804" cy="54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/>
            </a:lvl1pPr>
          </a:lstStyle>
          <a:p>
            <a:endParaRPr sz="1125" dirty="0"/>
          </a:p>
        </p:txBody>
      </p:sp>
      <p:pic>
        <p:nvPicPr>
          <p:cNvPr id="4" name="Grafik 3" descr="Ein Bild, das Text, Screenshot, Zahl, Reihe enthält.&#10;&#10;Automatisch generierte Beschreibung">
            <a:extLst>
              <a:ext uri="{FF2B5EF4-FFF2-40B4-BE49-F238E27FC236}">
                <a16:creationId xmlns:a16="http://schemas.microsoft.com/office/drawing/2014/main" id="{7D000DF4-3CBC-B0DB-AF19-6B744740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3114" y="4236299"/>
            <a:ext cx="19779984" cy="63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iele des Projekts:">
            <a:extLst>
              <a:ext uri="{FF2B5EF4-FFF2-40B4-BE49-F238E27FC236}">
                <a16:creationId xmlns:a16="http://schemas.microsoft.com/office/drawing/2014/main" id="{326BC755-5DA3-929D-2576-5BF92CC1B23C}"/>
              </a:ext>
            </a:extLst>
          </p:cNvPr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lang="de-DE" dirty="0"/>
              <a:t>Planung des Projekts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11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4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5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6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9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1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11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1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1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14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15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Dokumentation">
            <a:extLst>
              <a:ext uri="{FF2B5EF4-FFF2-40B4-BE49-F238E27FC236}">
                <a16:creationId xmlns:a16="http://schemas.microsoft.com/office/drawing/2014/main" id="{E0848E32-F518-CFE1-E5FC-E5A1B765EB64}"/>
              </a:ext>
            </a:extLst>
          </p:cNvPr>
          <p:cNvSpPr txBox="1"/>
          <p:nvPr/>
        </p:nvSpPr>
        <p:spPr>
          <a:xfrm>
            <a:off x="7704496" y="2909776"/>
            <a:ext cx="68249" cy="66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/>
            </a:lvl1pPr>
          </a:lstStyle>
          <a:p>
            <a:endParaRPr sz="1125" dirty="0"/>
          </a:p>
        </p:txBody>
      </p:sp>
      <p:pic>
        <p:nvPicPr>
          <p:cNvPr id="9" name="Grafik 8" descr="Ein Bild, das Screenshot, Reihe, Text, Diagramm enthält.&#10;&#10;Automatisch generierte Beschreibung">
            <a:extLst>
              <a:ext uri="{FF2B5EF4-FFF2-40B4-BE49-F238E27FC236}">
                <a16:creationId xmlns:a16="http://schemas.microsoft.com/office/drawing/2014/main" id="{040ACF13-945D-9B09-FBBC-9C448834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1" y="4357725"/>
            <a:ext cx="20014784" cy="6120704"/>
          </a:xfrm>
          <a:prstGeom prst="rect">
            <a:avLst/>
          </a:prstGeom>
        </p:spPr>
      </p:pic>
      <p:sp>
        <p:nvSpPr>
          <p:cNvPr id="4" name="Ziele des Projekts:">
            <a:extLst>
              <a:ext uri="{FF2B5EF4-FFF2-40B4-BE49-F238E27FC236}">
                <a16:creationId xmlns:a16="http://schemas.microsoft.com/office/drawing/2014/main" id="{87C3A073-25B6-95FB-889A-DDBE3E123815}"/>
              </a:ext>
            </a:extLst>
          </p:cNvPr>
          <p:cNvSpPr txBox="1"/>
          <p:nvPr/>
        </p:nvSpPr>
        <p:spPr>
          <a:xfrm>
            <a:off x="2321170" y="3144276"/>
            <a:ext cx="11113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lang="de-DE" dirty="0"/>
              <a:t>Planung des Projekts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01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9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0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03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304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5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Analyse"/>
          <p:cNvSpPr txBox="1"/>
          <p:nvPr/>
        </p:nvSpPr>
        <p:spPr>
          <a:xfrm>
            <a:off x="9378950" y="3936888"/>
            <a:ext cx="5626101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428536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4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5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6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7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8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0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91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92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393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94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95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96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97" name="bank-note-1463132_1920.jpg" descr="bank-note-1463132_192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0214" y="2349702"/>
            <a:ext cx="11775947" cy="751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extrusionOk="0">
                <a:moveTo>
                  <a:pt x="8873" y="0"/>
                </a:moveTo>
                <a:cubicBezTo>
                  <a:pt x="8826" y="0"/>
                  <a:pt x="8724" y="260"/>
                  <a:pt x="8619" y="646"/>
                </a:cubicBezTo>
                <a:cubicBezTo>
                  <a:pt x="8522" y="1002"/>
                  <a:pt x="8375" y="1536"/>
                  <a:pt x="8292" y="1834"/>
                </a:cubicBezTo>
                <a:cubicBezTo>
                  <a:pt x="8210" y="2132"/>
                  <a:pt x="8054" y="2749"/>
                  <a:pt x="7947" y="3207"/>
                </a:cubicBezTo>
                <a:cubicBezTo>
                  <a:pt x="7566" y="4830"/>
                  <a:pt x="6961" y="5926"/>
                  <a:pt x="6255" y="6270"/>
                </a:cubicBezTo>
                <a:cubicBezTo>
                  <a:pt x="5899" y="6443"/>
                  <a:pt x="5795" y="6453"/>
                  <a:pt x="4441" y="6432"/>
                </a:cubicBezTo>
                <a:cubicBezTo>
                  <a:pt x="2976" y="6409"/>
                  <a:pt x="2638" y="6355"/>
                  <a:pt x="1767" y="6006"/>
                </a:cubicBezTo>
                <a:cubicBezTo>
                  <a:pt x="1181" y="5772"/>
                  <a:pt x="327" y="5623"/>
                  <a:pt x="251" y="5741"/>
                </a:cubicBezTo>
                <a:cubicBezTo>
                  <a:pt x="208" y="5808"/>
                  <a:pt x="237" y="6007"/>
                  <a:pt x="357" y="6481"/>
                </a:cubicBezTo>
                <a:cubicBezTo>
                  <a:pt x="766" y="8091"/>
                  <a:pt x="859" y="8500"/>
                  <a:pt x="831" y="8569"/>
                </a:cubicBezTo>
                <a:cubicBezTo>
                  <a:pt x="815" y="8610"/>
                  <a:pt x="622" y="8710"/>
                  <a:pt x="401" y="8791"/>
                </a:cubicBezTo>
                <a:cubicBezTo>
                  <a:pt x="181" y="8873"/>
                  <a:pt x="0" y="8977"/>
                  <a:pt x="0" y="9024"/>
                </a:cubicBezTo>
                <a:cubicBezTo>
                  <a:pt x="0" y="9137"/>
                  <a:pt x="480" y="9997"/>
                  <a:pt x="1183" y="11142"/>
                </a:cubicBezTo>
                <a:cubicBezTo>
                  <a:pt x="1775" y="12105"/>
                  <a:pt x="1818" y="12235"/>
                  <a:pt x="1706" y="12699"/>
                </a:cubicBezTo>
                <a:cubicBezTo>
                  <a:pt x="1670" y="12846"/>
                  <a:pt x="1578" y="12945"/>
                  <a:pt x="1387" y="13045"/>
                </a:cubicBezTo>
                <a:cubicBezTo>
                  <a:pt x="1239" y="13122"/>
                  <a:pt x="1104" y="13220"/>
                  <a:pt x="1086" y="13264"/>
                </a:cubicBezTo>
                <a:cubicBezTo>
                  <a:pt x="1069" y="13307"/>
                  <a:pt x="1252" y="13838"/>
                  <a:pt x="1492" y="14445"/>
                </a:cubicBezTo>
                <a:cubicBezTo>
                  <a:pt x="1732" y="15051"/>
                  <a:pt x="2132" y="16072"/>
                  <a:pt x="2381" y="16714"/>
                </a:cubicBezTo>
                <a:cubicBezTo>
                  <a:pt x="2942" y="18161"/>
                  <a:pt x="3092" y="18541"/>
                  <a:pt x="3775" y="20237"/>
                </a:cubicBezTo>
                <a:cubicBezTo>
                  <a:pt x="4075" y="20982"/>
                  <a:pt x="4325" y="21591"/>
                  <a:pt x="4332" y="21591"/>
                </a:cubicBezTo>
                <a:cubicBezTo>
                  <a:pt x="4490" y="21591"/>
                  <a:pt x="5707" y="20764"/>
                  <a:pt x="5760" y="20621"/>
                </a:cubicBezTo>
                <a:cubicBezTo>
                  <a:pt x="5784" y="20558"/>
                  <a:pt x="5848" y="20507"/>
                  <a:pt x="5904" y="20507"/>
                </a:cubicBezTo>
                <a:cubicBezTo>
                  <a:pt x="5960" y="20507"/>
                  <a:pt x="6054" y="20426"/>
                  <a:pt x="6113" y="20327"/>
                </a:cubicBezTo>
                <a:lnTo>
                  <a:pt x="6220" y="20147"/>
                </a:lnTo>
                <a:lnTo>
                  <a:pt x="6474" y="20522"/>
                </a:lnTo>
                <a:cubicBezTo>
                  <a:pt x="6614" y="20728"/>
                  <a:pt x="6829" y="21056"/>
                  <a:pt x="6952" y="21250"/>
                </a:cubicBezTo>
                <a:cubicBezTo>
                  <a:pt x="7168" y="21591"/>
                  <a:pt x="7181" y="21600"/>
                  <a:pt x="7324" y="21487"/>
                </a:cubicBezTo>
                <a:cubicBezTo>
                  <a:pt x="7406" y="21423"/>
                  <a:pt x="7577" y="21289"/>
                  <a:pt x="7705" y="21190"/>
                </a:cubicBezTo>
                <a:lnTo>
                  <a:pt x="7938" y="21010"/>
                </a:lnTo>
                <a:lnTo>
                  <a:pt x="8095" y="21217"/>
                </a:lnTo>
                <a:cubicBezTo>
                  <a:pt x="8182" y="21331"/>
                  <a:pt x="8281" y="21425"/>
                  <a:pt x="8316" y="21425"/>
                </a:cubicBezTo>
                <a:cubicBezTo>
                  <a:pt x="8350" y="21425"/>
                  <a:pt x="8504" y="21292"/>
                  <a:pt x="8658" y="21129"/>
                </a:cubicBezTo>
                <a:cubicBezTo>
                  <a:pt x="8893" y="20881"/>
                  <a:pt x="8967" y="20842"/>
                  <a:pt x="9122" y="20888"/>
                </a:cubicBezTo>
                <a:cubicBezTo>
                  <a:pt x="9280" y="20934"/>
                  <a:pt x="9363" y="20887"/>
                  <a:pt x="9693" y="20568"/>
                </a:cubicBezTo>
                <a:cubicBezTo>
                  <a:pt x="9905" y="20363"/>
                  <a:pt x="10586" y="19761"/>
                  <a:pt x="11207" y="19230"/>
                </a:cubicBezTo>
                <a:cubicBezTo>
                  <a:pt x="12249" y="18339"/>
                  <a:pt x="12348" y="18272"/>
                  <a:pt x="12507" y="18343"/>
                </a:cubicBezTo>
                <a:cubicBezTo>
                  <a:pt x="12601" y="18386"/>
                  <a:pt x="13051" y="18536"/>
                  <a:pt x="13506" y="18677"/>
                </a:cubicBezTo>
                <a:cubicBezTo>
                  <a:pt x="14971" y="19132"/>
                  <a:pt x="16742" y="19824"/>
                  <a:pt x="18403" y="20590"/>
                </a:cubicBezTo>
                <a:cubicBezTo>
                  <a:pt x="18885" y="20813"/>
                  <a:pt x="19424" y="21053"/>
                  <a:pt x="19599" y="21124"/>
                </a:cubicBezTo>
                <a:cubicBezTo>
                  <a:pt x="19775" y="21195"/>
                  <a:pt x="19970" y="21275"/>
                  <a:pt x="20032" y="21304"/>
                </a:cubicBezTo>
                <a:cubicBezTo>
                  <a:pt x="20175" y="21368"/>
                  <a:pt x="20194" y="21283"/>
                  <a:pt x="20452" y="19382"/>
                </a:cubicBezTo>
                <a:cubicBezTo>
                  <a:pt x="20557" y="18602"/>
                  <a:pt x="20772" y="17045"/>
                  <a:pt x="20929" y="15922"/>
                </a:cubicBezTo>
                <a:cubicBezTo>
                  <a:pt x="21533" y="11596"/>
                  <a:pt x="21600" y="11064"/>
                  <a:pt x="21551" y="10987"/>
                </a:cubicBezTo>
                <a:cubicBezTo>
                  <a:pt x="21507" y="10918"/>
                  <a:pt x="20592" y="10536"/>
                  <a:pt x="19360" y="10072"/>
                </a:cubicBezTo>
                <a:cubicBezTo>
                  <a:pt x="19111" y="9978"/>
                  <a:pt x="18885" y="9868"/>
                  <a:pt x="18857" y="9827"/>
                </a:cubicBezTo>
                <a:cubicBezTo>
                  <a:pt x="18826" y="9781"/>
                  <a:pt x="18902" y="9601"/>
                  <a:pt x="19056" y="9355"/>
                </a:cubicBezTo>
                <a:cubicBezTo>
                  <a:pt x="19338" y="8906"/>
                  <a:pt x="19358" y="8801"/>
                  <a:pt x="19187" y="8660"/>
                </a:cubicBezTo>
                <a:cubicBezTo>
                  <a:pt x="19121" y="8606"/>
                  <a:pt x="18940" y="8433"/>
                  <a:pt x="18783" y="8277"/>
                </a:cubicBezTo>
                <a:cubicBezTo>
                  <a:pt x="18516" y="8011"/>
                  <a:pt x="18503" y="7984"/>
                  <a:pt x="18584" y="7845"/>
                </a:cubicBezTo>
                <a:cubicBezTo>
                  <a:pt x="18685" y="7670"/>
                  <a:pt x="18754" y="7733"/>
                  <a:pt x="17736" y="7081"/>
                </a:cubicBezTo>
                <a:cubicBezTo>
                  <a:pt x="17357" y="6839"/>
                  <a:pt x="16939" y="6528"/>
                  <a:pt x="16807" y="6390"/>
                </a:cubicBezTo>
                <a:cubicBezTo>
                  <a:pt x="16498" y="6065"/>
                  <a:pt x="15224" y="4493"/>
                  <a:pt x="14856" y="3981"/>
                </a:cubicBezTo>
                <a:cubicBezTo>
                  <a:pt x="14700" y="3763"/>
                  <a:pt x="14526" y="3584"/>
                  <a:pt x="14470" y="3584"/>
                </a:cubicBezTo>
                <a:cubicBezTo>
                  <a:pt x="14414" y="3584"/>
                  <a:pt x="14297" y="3678"/>
                  <a:pt x="14210" y="3793"/>
                </a:cubicBezTo>
                <a:cubicBezTo>
                  <a:pt x="14123" y="3907"/>
                  <a:pt x="14028" y="4001"/>
                  <a:pt x="13998" y="4001"/>
                </a:cubicBezTo>
                <a:cubicBezTo>
                  <a:pt x="13925" y="4001"/>
                  <a:pt x="13616" y="3381"/>
                  <a:pt x="13618" y="3239"/>
                </a:cubicBezTo>
                <a:cubicBezTo>
                  <a:pt x="13619" y="3176"/>
                  <a:pt x="13652" y="3034"/>
                  <a:pt x="13692" y="2922"/>
                </a:cubicBezTo>
                <a:cubicBezTo>
                  <a:pt x="13732" y="2809"/>
                  <a:pt x="13753" y="2673"/>
                  <a:pt x="13739" y="2617"/>
                </a:cubicBezTo>
                <a:cubicBezTo>
                  <a:pt x="13726" y="2562"/>
                  <a:pt x="13533" y="2430"/>
                  <a:pt x="13312" y="2323"/>
                </a:cubicBezTo>
                <a:cubicBezTo>
                  <a:pt x="12939" y="2144"/>
                  <a:pt x="12886" y="2088"/>
                  <a:pt x="12587" y="1565"/>
                </a:cubicBezTo>
                <a:cubicBezTo>
                  <a:pt x="12410" y="1255"/>
                  <a:pt x="12233" y="1001"/>
                  <a:pt x="12194" y="1001"/>
                </a:cubicBezTo>
                <a:cubicBezTo>
                  <a:pt x="12156" y="1001"/>
                  <a:pt x="12032" y="1096"/>
                  <a:pt x="11920" y="1212"/>
                </a:cubicBezTo>
                <a:cubicBezTo>
                  <a:pt x="11594" y="1550"/>
                  <a:pt x="11360" y="1446"/>
                  <a:pt x="10845" y="734"/>
                </a:cubicBezTo>
                <a:lnTo>
                  <a:pt x="10430" y="158"/>
                </a:lnTo>
                <a:lnTo>
                  <a:pt x="10321" y="329"/>
                </a:lnTo>
                <a:cubicBezTo>
                  <a:pt x="10175" y="558"/>
                  <a:pt x="10037" y="545"/>
                  <a:pt x="9449" y="250"/>
                </a:cubicBezTo>
                <a:cubicBezTo>
                  <a:pt x="9175" y="112"/>
                  <a:pt x="8916" y="0"/>
                  <a:pt x="8873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4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5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6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9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1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11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1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1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14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15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416" name="Tabelle"/>
          <p:cNvGraphicFramePr/>
          <p:nvPr>
            <p:extLst>
              <p:ext uri="{D42A27DB-BD31-4B8C-83A1-F6EECF244321}">
                <p14:modId xmlns:p14="http://schemas.microsoft.com/office/powerpoint/2010/main" val="4047845542"/>
              </p:ext>
            </p:extLst>
          </p:nvPr>
        </p:nvGraphicFramePr>
        <p:xfrm>
          <a:off x="1672065" y="2836985"/>
          <a:ext cx="16955859" cy="6671548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5651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1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931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4000" dirty="0" err="1"/>
                        <a:t>Entwicklung</a:t>
                      </a:r>
                      <a:r>
                        <a:rPr lang="de-DE" sz="4000" dirty="0" err="1"/>
                        <a:t>skosten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4000" dirty="0"/>
                        <a:t>80</a:t>
                      </a:r>
                      <a:r>
                        <a:rPr sz="4000" dirty="0"/>
                        <a:t> 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4000" dirty="0"/>
                        <a:t>2</a:t>
                      </a:r>
                      <a:r>
                        <a:rPr sz="4000" dirty="0"/>
                        <a:t>.</a:t>
                      </a:r>
                      <a:r>
                        <a:rPr lang="de-DE" sz="4000" dirty="0"/>
                        <a:t>0</a:t>
                      </a:r>
                      <a:r>
                        <a:rPr sz="4000" dirty="0"/>
                        <a:t>00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312">
                <a:tc>
                  <a:txBody>
                    <a:bodyPr/>
                    <a:lstStyle/>
                    <a:p>
                      <a:pPr defTabSz="914400"/>
                      <a:r>
                        <a:rPr lang="de-DE" sz="4000" dirty="0"/>
                        <a:t>Fachgespräch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de-DE" sz="4000" dirty="0"/>
                        <a:t>3</a:t>
                      </a:r>
                      <a:r>
                        <a:rPr sz="4000" dirty="0"/>
                        <a:t> 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 dirty="0"/>
                        <a:t>   </a:t>
                      </a:r>
                      <a:r>
                        <a:rPr lang="de-DE" sz="4000" dirty="0"/>
                        <a:t>120</a:t>
                      </a:r>
                      <a:r>
                        <a:rPr sz="4000" dirty="0"/>
                        <a:t>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312">
                <a:tc>
                  <a:txBody>
                    <a:bodyPr/>
                    <a:lstStyle/>
                    <a:p>
                      <a:pPr defTabSz="914400"/>
                      <a:r>
                        <a:rPr sz="4000" dirty="0" err="1"/>
                        <a:t>Abnahme</a:t>
                      </a:r>
                      <a:r>
                        <a:rPr lang="de-DE" sz="4000" dirty="0" err="1"/>
                        <a:t>test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de-DE" sz="4000" dirty="0"/>
                        <a:t>1</a:t>
                      </a:r>
                      <a:r>
                        <a:rPr sz="4000" dirty="0"/>
                        <a:t> 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 dirty="0"/>
                        <a:t>   </a:t>
                      </a:r>
                      <a:r>
                        <a:rPr lang="de-DE" sz="4000" dirty="0"/>
                        <a:t>40</a:t>
                      </a:r>
                      <a:r>
                        <a:rPr sz="4000" dirty="0"/>
                        <a:t>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4300">
                <a:tc>
                  <a:txBody>
                    <a:bodyPr/>
                    <a:lstStyle/>
                    <a:p>
                      <a:pPr defTabSz="914400"/>
                      <a:r>
                        <a:rPr lang="de-DE"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Code-Review</a:t>
                      </a:r>
                      <a:endParaRPr sz="40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/>
                      </a:pPr>
                      <a:r>
                        <a:rPr lang="de-DE" sz="4000" dirty="0"/>
                        <a:t>2 h</a:t>
                      </a:r>
                    </a:p>
                    <a:p>
                      <a:pPr defTabSz="914400">
                        <a:defRPr sz="3200"/>
                      </a:pPr>
                      <a:endParaRPr sz="40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  </a:t>
                      </a:r>
                      <a:r>
                        <a:rPr lang="de-DE"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80</a:t>
                      </a:r>
                      <a:r>
                        <a:rPr sz="40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EUR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9312">
                <a:tc>
                  <a:txBody>
                    <a:bodyPr/>
                    <a:lstStyle/>
                    <a:p>
                      <a:pPr defTabSz="914400"/>
                      <a:r>
                        <a:rPr lang="de-DE" sz="4000" b="1" dirty="0"/>
                        <a:t>Gesamtkosten</a:t>
                      </a:r>
                      <a:endParaRPr sz="4000" b="1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316881"/>
                      </a:solidFill>
                      <a:miter lim="400000"/>
                    </a:lnL>
                    <a:lnR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de-DE" sz="4000" b="1" dirty="0"/>
                        <a:t> 2.240 EUR *</a:t>
                      </a:r>
                      <a:endParaRPr sz="4000" b="1" dirty="0"/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316881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>
                      <a:solidFill>
                        <a:srgbClr val="316881"/>
                      </a:solidFill>
                      <a:miter lim="400000"/>
                    </a:lnR>
                    <a:lnT w="25400">
                      <a:solidFill>
                        <a:srgbClr val="316881"/>
                      </a:solidFill>
                      <a:miter lim="400000"/>
                    </a:lnT>
                    <a:lnB w="25400">
                      <a:solidFill>
                        <a:srgbClr val="316881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202897"/>
                  </a:ext>
                </a:extLst>
              </a:tr>
            </a:tbl>
          </a:graphicData>
        </a:graphic>
      </p:graphicFrame>
      <p:pic>
        <p:nvPicPr>
          <p:cNvPr id="417" name="bank-note-1463132_1920.jpg" descr="bank-note-1463132_192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57932" y="8093509"/>
            <a:ext cx="3871454" cy="247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extrusionOk="0">
                <a:moveTo>
                  <a:pt x="8873" y="0"/>
                </a:moveTo>
                <a:cubicBezTo>
                  <a:pt x="8827" y="0"/>
                  <a:pt x="8725" y="259"/>
                  <a:pt x="8619" y="645"/>
                </a:cubicBezTo>
                <a:cubicBezTo>
                  <a:pt x="8522" y="1000"/>
                  <a:pt x="8375" y="1536"/>
                  <a:pt x="8292" y="1834"/>
                </a:cubicBezTo>
                <a:cubicBezTo>
                  <a:pt x="8209" y="2132"/>
                  <a:pt x="8054" y="2750"/>
                  <a:pt x="7947" y="3207"/>
                </a:cubicBezTo>
                <a:cubicBezTo>
                  <a:pt x="7566" y="4831"/>
                  <a:pt x="6962" y="5925"/>
                  <a:pt x="6256" y="6269"/>
                </a:cubicBezTo>
                <a:cubicBezTo>
                  <a:pt x="5900" y="6443"/>
                  <a:pt x="5795" y="6453"/>
                  <a:pt x="4441" y="6432"/>
                </a:cubicBezTo>
                <a:cubicBezTo>
                  <a:pt x="2976" y="6409"/>
                  <a:pt x="2637" y="6354"/>
                  <a:pt x="1766" y="6005"/>
                </a:cubicBezTo>
                <a:cubicBezTo>
                  <a:pt x="1181" y="5771"/>
                  <a:pt x="328" y="5624"/>
                  <a:pt x="252" y="5742"/>
                </a:cubicBezTo>
                <a:cubicBezTo>
                  <a:pt x="209" y="5810"/>
                  <a:pt x="238" y="6007"/>
                  <a:pt x="358" y="6481"/>
                </a:cubicBezTo>
                <a:cubicBezTo>
                  <a:pt x="767" y="8091"/>
                  <a:pt x="859" y="8498"/>
                  <a:pt x="831" y="8568"/>
                </a:cubicBezTo>
                <a:cubicBezTo>
                  <a:pt x="815" y="8609"/>
                  <a:pt x="621" y="8708"/>
                  <a:pt x="400" y="8790"/>
                </a:cubicBezTo>
                <a:cubicBezTo>
                  <a:pt x="180" y="8871"/>
                  <a:pt x="0" y="8979"/>
                  <a:pt x="0" y="9026"/>
                </a:cubicBezTo>
                <a:cubicBezTo>
                  <a:pt x="0" y="9139"/>
                  <a:pt x="480" y="9999"/>
                  <a:pt x="1183" y="11144"/>
                </a:cubicBezTo>
                <a:cubicBezTo>
                  <a:pt x="1774" y="12107"/>
                  <a:pt x="1817" y="12233"/>
                  <a:pt x="1704" y="12698"/>
                </a:cubicBezTo>
                <a:cubicBezTo>
                  <a:pt x="1669" y="12844"/>
                  <a:pt x="1577" y="12945"/>
                  <a:pt x="1386" y="13044"/>
                </a:cubicBezTo>
                <a:cubicBezTo>
                  <a:pt x="1238" y="13121"/>
                  <a:pt x="1105" y="13219"/>
                  <a:pt x="1088" y="13263"/>
                </a:cubicBezTo>
                <a:cubicBezTo>
                  <a:pt x="1070" y="13306"/>
                  <a:pt x="1252" y="13839"/>
                  <a:pt x="1492" y="14445"/>
                </a:cubicBezTo>
                <a:cubicBezTo>
                  <a:pt x="1732" y="15051"/>
                  <a:pt x="2132" y="16071"/>
                  <a:pt x="2381" y="16713"/>
                </a:cubicBezTo>
                <a:cubicBezTo>
                  <a:pt x="2942" y="18160"/>
                  <a:pt x="3093" y="18539"/>
                  <a:pt x="3776" y="20236"/>
                </a:cubicBezTo>
                <a:cubicBezTo>
                  <a:pt x="4076" y="20981"/>
                  <a:pt x="4326" y="21591"/>
                  <a:pt x="4333" y="21591"/>
                </a:cubicBezTo>
                <a:cubicBezTo>
                  <a:pt x="4491" y="21591"/>
                  <a:pt x="5707" y="20764"/>
                  <a:pt x="5761" y="20620"/>
                </a:cubicBezTo>
                <a:cubicBezTo>
                  <a:pt x="5784" y="20558"/>
                  <a:pt x="5849" y="20506"/>
                  <a:pt x="5905" y="20506"/>
                </a:cubicBezTo>
                <a:cubicBezTo>
                  <a:pt x="5960" y="20506"/>
                  <a:pt x="6053" y="20425"/>
                  <a:pt x="6112" y="20326"/>
                </a:cubicBezTo>
                <a:lnTo>
                  <a:pt x="6221" y="20145"/>
                </a:lnTo>
                <a:lnTo>
                  <a:pt x="6475" y="20523"/>
                </a:lnTo>
                <a:cubicBezTo>
                  <a:pt x="6615" y="20730"/>
                  <a:pt x="6829" y="21057"/>
                  <a:pt x="6952" y="21252"/>
                </a:cubicBezTo>
                <a:cubicBezTo>
                  <a:pt x="7168" y="21592"/>
                  <a:pt x="7181" y="21600"/>
                  <a:pt x="7324" y="21487"/>
                </a:cubicBezTo>
                <a:cubicBezTo>
                  <a:pt x="7405" y="21423"/>
                  <a:pt x="7578" y="21288"/>
                  <a:pt x="7706" y="21189"/>
                </a:cubicBezTo>
                <a:lnTo>
                  <a:pt x="7938" y="21009"/>
                </a:lnTo>
                <a:lnTo>
                  <a:pt x="8095" y="21217"/>
                </a:lnTo>
                <a:cubicBezTo>
                  <a:pt x="8182" y="21331"/>
                  <a:pt x="8282" y="21425"/>
                  <a:pt x="8316" y="21425"/>
                </a:cubicBezTo>
                <a:cubicBezTo>
                  <a:pt x="8351" y="21425"/>
                  <a:pt x="8505" y="21293"/>
                  <a:pt x="8659" y="21130"/>
                </a:cubicBezTo>
                <a:cubicBezTo>
                  <a:pt x="8894" y="20882"/>
                  <a:pt x="8968" y="20842"/>
                  <a:pt x="9123" y="20887"/>
                </a:cubicBezTo>
                <a:cubicBezTo>
                  <a:pt x="9281" y="20934"/>
                  <a:pt x="9364" y="20887"/>
                  <a:pt x="9693" y="20568"/>
                </a:cubicBezTo>
                <a:cubicBezTo>
                  <a:pt x="9906" y="20363"/>
                  <a:pt x="10587" y="19761"/>
                  <a:pt x="11208" y="19230"/>
                </a:cubicBezTo>
                <a:cubicBezTo>
                  <a:pt x="12250" y="18338"/>
                  <a:pt x="12348" y="18271"/>
                  <a:pt x="12508" y="18342"/>
                </a:cubicBezTo>
                <a:cubicBezTo>
                  <a:pt x="12602" y="18385"/>
                  <a:pt x="13052" y="18537"/>
                  <a:pt x="13507" y="18679"/>
                </a:cubicBezTo>
                <a:cubicBezTo>
                  <a:pt x="14972" y="19134"/>
                  <a:pt x="16742" y="19823"/>
                  <a:pt x="18403" y="20589"/>
                </a:cubicBezTo>
                <a:cubicBezTo>
                  <a:pt x="18886" y="20812"/>
                  <a:pt x="19424" y="21052"/>
                  <a:pt x="19599" y="21123"/>
                </a:cubicBezTo>
                <a:cubicBezTo>
                  <a:pt x="19775" y="21194"/>
                  <a:pt x="19970" y="21275"/>
                  <a:pt x="20032" y="21304"/>
                </a:cubicBezTo>
                <a:cubicBezTo>
                  <a:pt x="20175" y="21368"/>
                  <a:pt x="20194" y="21284"/>
                  <a:pt x="20452" y="19383"/>
                </a:cubicBezTo>
                <a:cubicBezTo>
                  <a:pt x="20558" y="18603"/>
                  <a:pt x="20773" y="17045"/>
                  <a:pt x="20930" y="15922"/>
                </a:cubicBezTo>
                <a:cubicBezTo>
                  <a:pt x="21534" y="11596"/>
                  <a:pt x="21600" y="11065"/>
                  <a:pt x="21551" y="10988"/>
                </a:cubicBezTo>
                <a:cubicBezTo>
                  <a:pt x="21507" y="10919"/>
                  <a:pt x="20592" y="10537"/>
                  <a:pt x="19360" y="10073"/>
                </a:cubicBezTo>
                <a:cubicBezTo>
                  <a:pt x="19112" y="9979"/>
                  <a:pt x="18887" y="9868"/>
                  <a:pt x="18859" y="9827"/>
                </a:cubicBezTo>
                <a:cubicBezTo>
                  <a:pt x="18827" y="9780"/>
                  <a:pt x="18903" y="9601"/>
                  <a:pt x="19058" y="9355"/>
                </a:cubicBezTo>
                <a:cubicBezTo>
                  <a:pt x="19340" y="8906"/>
                  <a:pt x="19359" y="8803"/>
                  <a:pt x="19188" y="8661"/>
                </a:cubicBezTo>
                <a:cubicBezTo>
                  <a:pt x="19122" y="8607"/>
                  <a:pt x="18940" y="8433"/>
                  <a:pt x="18783" y="8277"/>
                </a:cubicBezTo>
                <a:cubicBezTo>
                  <a:pt x="18516" y="8011"/>
                  <a:pt x="18504" y="7986"/>
                  <a:pt x="18584" y="7847"/>
                </a:cubicBezTo>
                <a:cubicBezTo>
                  <a:pt x="18686" y="7672"/>
                  <a:pt x="18754" y="7732"/>
                  <a:pt x="17736" y="7080"/>
                </a:cubicBezTo>
                <a:cubicBezTo>
                  <a:pt x="17357" y="6838"/>
                  <a:pt x="16939" y="6528"/>
                  <a:pt x="16807" y="6390"/>
                </a:cubicBezTo>
                <a:cubicBezTo>
                  <a:pt x="16498" y="6066"/>
                  <a:pt x="15225" y="4493"/>
                  <a:pt x="14857" y="3981"/>
                </a:cubicBezTo>
                <a:cubicBezTo>
                  <a:pt x="14701" y="3763"/>
                  <a:pt x="14527" y="3585"/>
                  <a:pt x="14471" y="3585"/>
                </a:cubicBezTo>
                <a:cubicBezTo>
                  <a:pt x="14415" y="3585"/>
                  <a:pt x="14299" y="3679"/>
                  <a:pt x="14212" y="3793"/>
                </a:cubicBezTo>
                <a:cubicBezTo>
                  <a:pt x="14125" y="3908"/>
                  <a:pt x="14030" y="4001"/>
                  <a:pt x="14000" y="4001"/>
                </a:cubicBezTo>
                <a:cubicBezTo>
                  <a:pt x="13926" y="4001"/>
                  <a:pt x="13615" y="3381"/>
                  <a:pt x="13617" y="3239"/>
                </a:cubicBezTo>
                <a:cubicBezTo>
                  <a:pt x="13618" y="3176"/>
                  <a:pt x="13653" y="3035"/>
                  <a:pt x="13692" y="2923"/>
                </a:cubicBezTo>
                <a:cubicBezTo>
                  <a:pt x="13732" y="2811"/>
                  <a:pt x="13752" y="2673"/>
                  <a:pt x="13739" y="2618"/>
                </a:cubicBezTo>
                <a:cubicBezTo>
                  <a:pt x="13725" y="2563"/>
                  <a:pt x="13534" y="2430"/>
                  <a:pt x="13312" y="2323"/>
                </a:cubicBezTo>
                <a:cubicBezTo>
                  <a:pt x="12939" y="2144"/>
                  <a:pt x="12886" y="2087"/>
                  <a:pt x="12587" y="1564"/>
                </a:cubicBezTo>
                <a:cubicBezTo>
                  <a:pt x="12410" y="1253"/>
                  <a:pt x="12234" y="1002"/>
                  <a:pt x="12196" y="1002"/>
                </a:cubicBezTo>
                <a:cubicBezTo>
                  <a:pt x="12157" y="1002"/>
                  <a:pt x="12034" y="1094"/>
                  <a:pt x="11922" y="1210"/>
                </a:cubicBezTo>
                <a:cubicBezTo>
                  <a:pt x="11596" y="1548"/>
                  <a:pt x="11360" y="1447"/>
                  <a:pt x="10845" y="735"/>
                </a:cubicBezTo>
                <a:lnTo>
                  <a:pt x="10430" y="159"/>
                </a:lnTo>
                <a:lnTo>
                  <a:pt x="10321" y="329"/>
                </a:lnTo>
                <a:cubicBezTo>
                  <a:pt x="10175" y="558"/>
                  <a:pt x="10039" y="545"/>
                  <a:pt x="9450" y="250"/>
                </a:cubicBezTo>
                <a:cubicBezTo>
                  <a:pt x="9176" y="112"/>
                  <a:pt x="8916" y="0"/>
                  <a:pt x="887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8" name="* pro Stunde wurde mit 10 Euro Bereitstellungskosten kalkuliert"/>
          <p:cNvSpPr txBox="1"/>
          <p:nvPr/>
        </p:nvSpPr>
        <p:spPr>
          <a:xfrm>
            <a:off x="1675130" y="9624396"/>
            <a:ext cx="869625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* pro </a:t>
            </a:r>
            <a:r>
              <a:rPr dirty="0" err="1"/>
              <a:t>Stunde</a:t>
            </a:r>
            <a:r>
              <a:rPr dirty="0"/>
              <a:t>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10 Euro </a:t>
            </a:r>
            <a:r>
              <a:rPr dirty="0" err="1"/>
              <a:t>Bereitstell</a:t>
            </a:r>
            <a:r>
              <a:rPr lang="de-DE" dirty="0"/>
              <a:t>u</a:t>
            </a:r>
            <a:r>
              <a:rPr dirty="0" err="1"/>
              <a:t>ngskosten</a:t>
            </a:r>
            <a:r>
              <a:rPr dirty="0"/>
              <a:t> </a:t>
            </a:r>
            <a:r>
              <a:rPr dirty="0" err="1"/>
              <a:t>kalkuliert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7C5EEAF-7061-C52A-A3CE-0203983F2C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3E74FFB-E1A4-F390-D281-E642C03DAA40}"/>
              </a:ext>
            </a:extLst>
          </p:cNvPr>
          <p:cNvSpPr/>
          <p:nvPr/>
        </p:nvSpPr>
        <p:spPr>
          <a:xfrm>
            <a:off x="-2766646" y="4083685"/>
            <a:ext cx="18561989" cy="1821415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tx1">
                    <a:lumMod val="50000"/>
                  </a:schemeClr>
                </a:solidFill>
                <a:sym typeface="Calibri"/>
              </a:rPr>
              <a:t>LWV-</a:t>
            </a:r>
            <a:r>
              <a:rPr lang="en-US" sz="9600" b="1" dirty="0" err="1">
                <a:solidFill>
                  <a:schemeClr val="tx1">
                    <a:lumMod val="50000"/>
                  </a:schemeClr>
                </a:solidFill>
                <a:sym typeface="Calibri"/>
              </a:rPr>
              <a:t>Metadaten</a:t>
            </a:r>
            <a:r>
              <a:rPr lang="en-US" sz="9600" b="1" dirty="0">
                <a:solidFill>
                  <a:srgbClr val="FF0000"/>
                </a:solidFill>
                <a:sym typeface="Calibri"/>
              </a:rPr>
              <a:t> </a:t>
            </a:r>
            <a:r>
              <a:rPr lang="en-US" sz="9600" b="1" dirty="0">
                <a:solidFill>
                  <a:schemeClr val="tx1">
                    <a:lumMod val="50000"/>
                  </a:schemeClr>
                </a:solidFill>
                <a:sym typeface="Calibri"/>
              </a:rPr>
              <a:t>Tool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4C7833-F2D4-8E6D-6C9D-8687F8ACA1C4}"/>
              </a:ext>
            </a:extLst>
          </p:cNvPr>
          <p:cNvSpPr/>
          <p:nvPr/>
        </p:nvSpPr>
        <p:spPr>
          <a:xfrm>
            <a:off x="0" y="13106400"/>
            <a:ext cx="15795343" cy="609599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600" dirty="0">
                <a:solidFill>
                  <a:schemeClr val="tx1">
                    <a:lumMod val="50000"/>
                  </a:schemeClr>
                </a:solidFill>
              </a:rPr>
              <a:t>Ahmad Darwish, 25.01.2024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8A0AFA-7387-434E-8E7B-812F5E6A2F8B}"/>
              </a:ext>
            </a:extLst>
          </p:cNvPr>
          <p:cNvSpPr/>
          <p:nvPr/>
        </p:nvSpPr>
        <p:spPr>
          <a:xfrm>
            <a:off x="0" y="8721607"/>
            <a:ext cx="19972020" cy="2767007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Tool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zur</a:t>
            </a:r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Verwaltung</a:t>
            </a:r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 von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Metadaten</a:t>
            </a:r>
            <a:r>
              <a:rPr lang="en-US" sz="8800" dirty="0">
                <a:solidFill>
                  <a:schemeClr val="tx1">
                    <a:lumMod val="50000"/>
                  </a:schemeClr>
                </a:solidFill>
              </a:rPr>
              <a:t> für </a:t>
            </a:r>
            <a:r>
              <a:rPr lang="en-US" sz="8800" dirty="0" err="1">
                <a:solidFill>
                  <a:schemeClr val="tx1">
                    <a:lumMod val="50000"/>
                  </a:schemeClr>
                </a:solidFill>
              </a:rPr>
              <a:t>Schriftstückvorlagen</a:t>
            </a:r>
            <a:endParaRPr lang="en-US" sz="8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Grafik 5" descr="Ein Bild, das Text, Schrift, Grafiken, Logo enthält.">
            <a:extLst>
              <a:ext uri="{FF2B5EF4-FFF2-40B4-BE49-F238E27FC236}">
                <a16:creationId xmlns:a16="http://schemas.microsoft.com/office/drawing/2014/main" id="{170A31C6-56D3-5539-591C-9FC83DD9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01699" y="503017"/>
            <a:ext cx="5314713" cy="1628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4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6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7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8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9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0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31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32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33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34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35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36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38" name="bank-note-1463132_1920.jpg" descr="bank-note-1463132_192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57932" y="8093509"/>
            <a:ext cx="3871454" cy="247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extrusionOk="0">
                <a:moveTo>
                  <a:pt x="8873" y="0"/>
                </a:moveTo>
                <a:cubicBezTo>
                  <a:pt x="8827" y="0"/>
                  <a:pt x="8725" y="259"/>
                  <a:pt x="8619" y="645"/>
                </a:cubicBezTo>
                <a:cubicBezTo>
                  <a:pt x="8522" y="1000"/>
                  <a:pt x="8375" y="1536"/>
                  <a:pt x="8292" y="1834"/>
                </a:cubicBezTo>
                <a:cubicBezTo>
                  <a:pt x="8209" y="2132"/>
                  <a:pt x="8054" y="2750"/>
                  <a:pt x="7947" y="3207"/>
                </a:cubicBezTo>
                <a:cubicBezTo>
                  <a:pt x="7566" y="4831"/>
                  <a:pt x="6962" y="5925"/>
                  <a:pt x="6256" y="6269"/>
                </a:cubicBezTo>
                <a:cubicBezTo>
                  <a:pt x="5900" y="6443"/>
                  <a:pt x="5795" y="6453"/>
                  <a:pt x="4441" y="6432"/>
                </a:cubicBezTo>
                <a:cubicBezTo>
                  <a:pt x="2976" y="6409"/>
                  <a:pt x="2637" y="6354"/>
                  <a:pt x="1766" y="6005"/>
                </a:cubicBezTo>
                <a:cubicBezTo>
                  <a:pt x="1181" y="5771"/>
                  <a:pt x="328" y="5624"/>
                  <a:pt x="252" y="5742"/>
                </a:cubicBezTo>
                <a:cubicBezTo>
                  <a:pt x="209" y="5810"/>
                  <a:pt x="238" y="6007"/>
                  <a:pt x="358" y="6481"/>
                </a:cubicBezTo>
                <a:cubicBezTo>
                  <a:pt x="767" y="8091"/>
                  <a:pt x="859" y="8498"/>
                  <a:pt x="831" y="8568"/>
                </a:cubicBezTo>
                <a:cubicBezTo>
                  <a:pt x="815" y="8609"/>
                  <a:pt x="621" y="8708"/>
                  <a:pt x="400" y="8790"/>
                </a:cubicBezTo>
                <a:cubicBezTo>
                  <a:pt x="180" y="8871"/>
                  <a:pt x="0" y="8979"/>
                  <a:pt x="0" y="9026"/>
                </a:cubicBezTo>
                <a:cubicBezTo>
                  <a:pt x="0" y="9139"/>
                  <a:pt x="480" y="9999"/>
                  <a:pt x="1183" y="11144"/>
                </a:cubicBezTo>
                <a:cubicBezTo>
                  <a:pt x="1774" y="12107"/>
                  <a:pt x="1817" y="12233"/>
                  <a:pt x="1704" y="12698"/>
                </a:cubicBezTo>
                <a:cubicBezTo>
                  <a:pt x="1669" y="12844"/>
                  <a:pt x="1577" y="12945"/>
                  <a:pt x="1386" y="13044"/>
                </a:cubicBezTo>
                <a:cubicBezTo>
                  <a:pt x="1238" y="13121"/>
                  <a:pt x="1105" y="13219"/>
                  <a:pt x="1088" y="13263"/>
                </a:cubicBezTo>
                <a:cubicBezTo>
                  <a:pt x="1070" y="13306"/>
                  <a:pt x="1252" y="13839"/>
                  <a:pt x="1492" y="14445"/>
                </a:cubicBezTo>
                <a:cubicBezTo>
                  <a:pt x="1732" y="15051"/>
                  <a:pt x="2132" y="16071"/>
                  <a:pt x="2381" y="16713"/>
                </a:cubicBezTo>
                <a:cubicBezTo>
                  <a:pt x="2942" y="18160"/>
                  <a:pt x="3093" y="18539"/>
                  <a:pt x="3776" y="20236"/>
                </a:cubicBezTo>
                <a:cubicBezTo>
                  <a:pt x="4076" y="20981"/>
                  <a:pt x="4326" y="21591"/>
                  <a:pt x="4333" y="21591"/>
                </a:cubicBezTo>
                <a:cubicBezTo>
                  <a:pt x="4491" y="21591"/>
                  <a:pt x="5707" y="20764"/>
                  <a:pt x="5761" y="20620"/>
                </a:cubicBezTo>
                <a:cubicBezTo>
                  <a:pt x="5784" y="20558"/>
                  <a:pt x="5849" y="20506"/>
                  <a:pt x="5905" y="20506"/>
                </a:cubicBezTo>
                <a:cubicBezTo>
                  <a:pt x="5960" y="20506"/>
                  <a:pt x="6053" y="20425"/>
                  <a:pt x="6112" y="20326"/>
                </a:cubicBezTo>
                <a:lnTo>
                  <a:pt x="6221" y="20145"/>
                </a:lnTo>
                <a:lnTo>
                  <a:pt x="6475" y="20523"/>
                </a:lnTo>
                <a:cubicBezTo>
                  <a:pt x="6615" y="20730"/>
                  <a:pt x="6829" y="21057"/>
                  <a:pt x="6952" y="21252"/>
                </a:cubicBezTo>
                <a:cubicBezTo>
                  <a:pt x="7168" y="21592"/>
                  <a:pt x="7181" y="21600"/>
                  <a:pt x="7324" y="21487"/>
                </a:cubicBezTo>
                <a:cubicBezTo>
                  <a:pt x="7405" y="21423"/>
                  <a:pt x="7578" y="21288"/>
                  <a:pt x="7706" y="21189"/>
                </a:cubicBezTo>
                <a:lnTo>
                  <a:pt x="7938" y="21009"/>
                </a:lnTo>
                <a:lnTo>
                  <a:pt x="8095" y="21217"/>
                </a:lnTo>
                <a:cubicBezTo>
                  <a:pt x="8182" y="21331"/>
                  <a:pt x="8282" y="21425"/>
                  <a:pt x="8316" y="21425"/>
                </a:cubicBezTo>
                <a:cubicBezTo>
                  <a:pt x="8351" y="21425"/>
                  <a:pt x="8505" y="21293"/>
                  <a:pt x="8659" y="21130"/>
                </a:cubicBezTo>
                <a:cubicBezTo>
                  <a:pt x="8894" y="20882"/>
                  <a:pt x="8968" y="20842"/>
                  <a:pt x="9123" y="20887"/>
                </a:cubicBezTo>
                <a:cubicBezTo>
                  <a:pt x="9281" y="20934"/>
                  <a:pt x="9364" y="20887"/>
                  <a:pt x="9693" y="20568"/>
                </a:cubicBezTo>
                <a:cubicBezTo>
                  <a:pt x="9906" y="20363"/>
                  <a:pt x="10587" y="19761"/>
                  <a:pt x="11208" y="19230"/>
                </a:cubicBezTo>
                <a:cubicBezTo>
                  <a:pt x="12250" y="18338"/>
                  <a:pt x="12348" y="18271"/>
                  <a:pt x="12508" y="18342"/>
                </a:cubicBezTo>
                <a:cubicBezTo>
                  <a:pt x="12602" y="18385"/>
                  <a:pt x="13052" y="18537"/>
                  <a:pt x="13507" y="18679"/>
                </a:cubicBezTo>
                <a:cubicBezTo>
                  <a:pt x="14972" y="19134"/>
                  <a:pt x="16742" y="19823"/>
                  <a:pt x="18403" y="20589"/>
                </a:cubicBezTo>
                <a:cubicBezTo>
                  <a:pt x="18886" y="20812"/>
                  <a:pt x="19424" y="21052"/>
                  <a:pt x="19599" y="21123"/>
                </a:cubicBezTo>
                <a:cubicBezTo>
                  <a:pt x="19775" y="21194"/>
                  <a:pt x="19970" y="21275"/>
                  <a:pt x="20032" y="21304"/>
                </a:cubicBezTo>
                <a:cubicBezTo>
                  <a:pt x="20175" y="21368"/>
                  <a:pt x="20194" y="21284"/>
                  <a:pt x="20452" y="19383"/>
                </a:cubicBezTo>
                <a:cubicBezTo>
                  <a:pt x="20558" y="18603"/>
                  <a:pt x="20773" y="17045"/>
                  <a:pt x="20930" y="15922"/>
                </a:cubicBezTo>
                <a:cubicBezTo>
                  <a:pt x="21534" y="11596"/>
                  <a:pt x="21600" y="11065"/>
                  <a:pt x="21551" y="10988"/>
                </a:cubicBezTo>
                <a:cubicBezTo>
                  <a:pt x="21507" y="10919"/>
                  <a:pt x="20592" y="10537"/>
                  <a:pt x="19360" y="10073"/>
                </a:cubicBezTo>
                <a:cubicBezTo>
                  <a:pt x="19112" y="9979"/>
                  <a:pt x="18887" y="9868"/>
                  <a:pt x="18859" y="9827"/>
                </a:cubicBezTo>
                <a:cubicBezTo>
                  <a:pt x="18827" y="9780"/>
                  <a:pt x="18903" y="9601"/>
                  <a:pt x="19058" y="9355"/>
                </a:cubicBezTo>
                <a:cubicBezTo>
                  <a:pt x="19340" y="8906"/>
                  <a:pt x="19359" y="8803"/>
                  <a:pt x="19188" y="8661"/>
                </a:cubicBezTo>
                <a:cubicBezTo>
                  <a:pt x="19122" y="8607"/>
                  <a:pt x="18940" y="8433"/>
                  <a:pt x="18783" y="8277"/>
                </a:cubicBezTo>
                <a:cubicBezTo>
                  <a:pt x="18516" y="8011"/>
                  <a:pt x="18504" y="7986"/>
                  <a:pt x="18584" y="7847"/>
                </a:cubicBezTo>
                <a:cubicBezTo>
                  <a:pt x="18686" y="7672"/>
                  <a:pt x="18754" y="7732"/>
                  <a:pt x="17736" y="7080"/>
                </a:cubicBezTo>
                <a:cubicBezTo>
                  <a:pt x="17357" y="6838"/>
                  <a:pt x="16939" y="6528"/>
                  <a:pt x="16807" y="6390"/>
                </a:cubicBezTo>
                <a:cubicBezTo>
                  <a:pt x="16498" y="6066"/>
                  <a:pt x="15225" y="4493"/>
                  <a:pt x="14857" y="3981"/>
                </a:cubicBezTo>
                <a:cubicBezTo>
                  <a:pt x="14701" y="3763"/>
                  <a:pt x="14527" y="3585"/>
                  <a:pt x="14471" y="3585"/>
                </a:cubicBezTo>
                <a:cubicBezTo>
                  <a:pt x="14415" y="3585"/>
                  <a:pt x="14299" y="3679"/>
                  <a:pt x="14212" y="3793"/>
                </a:cubicBezTo>
                <a:cubicBezTo>
                  <a:pt x="14125" y="3908"/>
                  <a:pt x="14030" y="4001"/>
                  <a:pt x="14000" y="4001"/>
                </a:cubicBezTo>
                <a:cubicBezTo>
                  <a:pt x="13926" y="4001"/>
                  <a:pt x="13615" y="3381"/>
                  <a:pt x="13617" y="3239"/>
                </a:cubicBezTo>
                <a:cubicBezTo>
                  <a:pt x="13618" y="3176"/>
                  <a:pt x="13653" y="3035"/>
                  <a:pt x="13692" y="2923"/>
                </a:cubicBezTo>
                <a:cubicBezTo>
                  <a:pt x="13732" y="2811"/>
                  <a:pt x="13752" y="2673"/>
                  <a:pt x="13739" y="2618"/>
                </a:cubicBezTo>
                <a:cubicBezTo>
                  <a:pt x="13725" y="2563"/>
                  <a:pt x="13534" y="2430"/>
                  <a:pt x="13312" y="2323"/>
                </a:cubicBezTo>
                <a:cubicBezTo>
                  <a:pt x="12939" y="2144"/>
                  <a:pt x="12886" y="2087"/>
                  <a:pt x="12587" y="1564"/>
                </a:cubicBezTo>
                <a:cubicBezTo>
                  <a:pt x="12410" y="1253"/>
                  <a:pt x="12234" y="1002"/>
                  <a:pt x="12196" y="1002"/>
                </a:cubicBezTo>
                <a:cubicBezTo>
                  <a:pt x="12157" y="1002"/>
                  <a:pt x="12034" y="1094"/>
                  <a:pt x="11922" y="1210"/>
                </a:cubicBezTo>
                <a:cubicBezTo>
                  <a:pt x="11596" y="1548"/>
                  <a:pt x="11360" y="1447"/>
                  <a:pt x="10845" y="735"/>
                </a:cubicBezTo>
                <a:lnTo>
                  <a:pt x="10430" y="159"/>
                </a:lnTo>
                <a:lnTo>
                  <a:pt x="10321" y="329"/>
                </a:lnTo>
                <a:cubicBezTo>
                  <a:pt x="10175" y="558"/>
                  <a:pt x="10039" y="545"/>
                  <a:pt x="9450" y="250"/>
                </a:cubicBezTo>
                <a:cubicBezTo>
                  <a:pt x="9176" y="112"/>
                  <a:pt x="8916" y="0"/>
                  <a:pt x="8873" y="0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40236227-DCE7-6CBA-4BB4-C559D6808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085866"/>
              </p:ext>
            </p:extLst>
          </p:nvPr>
        </p:nvGraphicFramePr>
        <p:xfrm>
          <a:off x="2555630" y="2132856"/>
          <a:ext cx="16295077" cy="899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hape 309">
            <a:extLst>
              <a:ext uri="{FF2B5EF4-FFF2-40B4-BE49-F238E27FC236}">
                <a16:creationId xmlns:a16="http://schemas.microsoft.com/office/drawing/2014/main" id="{8D78486D-BA5C-A37C-38B7-49DD65BA269F}"/>
              </a:ext>
            </a:extLst>
          </p:cNvPr>
          <p:cNvCxnSpPr>
            <a:cxnSpLocks/>
          </p:cNvCxnSpPr>
          <p:nvPr/>
        </p:nvCxnSpPr>
        <p:spPr>
          <a:xfrm>
            <a:off x="12680962" y="5802258"/>
            <a:ext cx="0" cy="238644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" name="Shape 310">
            <a:extLst>
              <a:ext uri="{FF2B5EF4-FFF2-40B4-BE49-F238E27FC236}">
                <a16:creationId xmlns:a16="http://schemas.microsoft.com/office/drawing/2014/main" id="{3E6FA7B3-721A-DD9D-4630-753C84EAAB2D}"/>
              </a:ext>
            </a:extLst>
          </p:cNvPr>
          <p:cNvSpPr txBox="1"/>
          <p:nvPr/>
        </p:nvSpPr>
        <p:spPr>
          <a:xfrm>
            <a:off x="11893577" y="8268364"/>
            <a:ext cx="6131367" cy="8792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32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 7 ½ </a:t>
            </a:r>
            <a:r>
              <a:rPr lang="de-DE" sz="36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Monate</a:t>
            </a:r>
            <a:endParaRPr lang="de-DE" sz="32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78869B8-CC48-33AB-5360-BAEB7C889B8E}"/>
              </a:ext>
            </a:extLst>
          </p:cNvPr>
          <p:cNvSpPr txBox="1"/>
          <p:nvPr/>
        </p:nvSpPr>
        <p:spPr>
          <a:xfrm>
            <a:off x="4659924" y="894582"/>
            <a:ext cx="12508522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de-DE" sz="5000" b="0" i="0" u="none" strike="noStrike" dirty="0">
                <a:solidFill>
                  <a:srgbClr val="5E5E5E"/>
                </a:solidFill>
                <a:latin typeface="Helvetica Neue"/>
              </a:rPr>
              <a:t>Amortisation</a:t>
            </a:r>
            <a:endParaRPr lang="de-DE" sz="5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4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5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6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7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8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9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0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51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52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53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54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55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56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7" name="Entwurf"/>
          <p:cNvSpPr txBox="1"/>
          <p:nvPr/>
        </p:nvSpPr>
        <p:spPr>
          <a:xfrm>
            <a:off x="9438005" y="3936888"/>
            <a:ext cx="5507991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t>Entwurf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2A3116-DBD7-1650-633B-9562A55B3C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508" y="3656504"/>
            <a:ext cx="6177828" cy="707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Dokumente\Hellmann\Abschlussprojekt\Projektpräsentation\Bilder\Arztrechnunge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88"/>
          <p:cNvSpPr/>
          <p:nvPr/>
        </p:nvSpPr>
        <p:spPr>
          <a:xfrm>
            <a:off x="8303568" y="10602416"/>
            <a:ext cx="13032432" cy="2592288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10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 Tabellen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:\Dokumente\Hellmann\Abschlussprojekt\Projektpräsentation\Bilder\img_909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80"/>
            <a:ext cx="11965668" cy="68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Shape 176"/>
          <p:cNvSpPr/>
          <p:nvPr/>
        </p:nvSpPr>
        <p:spPr>
          <a:xfrm>
            <a:off x="6470624" y="4121696"/>
            <a:ext cx="539029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6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Edok_Vor</a:t>
            </a:r>
            <a:r>
              <a:rPr lang="de-DE" sz="6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lage</a:t>
            </a:r>
            <a:endParaRPr lang="de-DE" sz="6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11965668" y="-49838"/>
            <a:ext cx="0" cy="1371600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3048000" y="6855718"/>
            <a:ext cx="18288000" cy="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D:\Dokumente\Hellmann\Abschlussprojekt\Projektpräsentation\Bilder\img_90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8526"/>
            <a:ext cx="24384000" cy="139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25"/>
          <p:cNvSpPr/>
          <p:nvPr/>
        </p:nvSpPr>
        <p:spPr>
          <a:xfrm>
            <a:off x="8303568" y="10602416"/>
            <a:ext cx="13032432" cy="2592288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10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</a:t>
            </a:r>
            <a:endParaRPr lang="de-DE" sz="10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037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Dokumente\Hellmann\Abschlussprojekt\Projektpräsentation\Bilder\Koste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5668" y="3805"/>
            <a:ext cx="12418332" cy="68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Dokumente\Hellmann\Abschlussprojekt\Projektpräsentation\Bilder\img_9099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80"/>
            <a:ext cx="11965668" cy="68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Shape 176"/>
          <p:cNvSpPr/>
          <p:nvPr/>
        </p:nvSpPr>
        <p:spPr>
          <a:xfrm>
            <a:off x="6470624" y="4121696"/>
            <a:ext cx="539029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6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Edok_Vor</a:t>
            </a:r>
            <a:r>
              <a:rPr lang="de-DE" sz="6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lage</a:t>
            </a:r>
            <a:endParaRPr lang="de-DE" sz="6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11965668" y="-49838"/>
            <a:ext cx="0" cy="1371600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3048000" y="6855718"/>
            <a:ext cx="18288000" cy="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176"/>
          <p:cNvSpPr/>
          <p:nvPr/>
        </p:nvSpPr>
        <p:spPr>
          <a:xfrm>
            <a:off x="17420490" y="4121696"/>
            <a:ext cx="6846276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6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Edok_Metadatum</a:t>
            </a:r>
            <a:endParaRPr lang="de-DE" sz="6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:\Dokumente\Hellmann\Abschlussprojekt\Projektpräsentation\Bilder\Kosten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" y="-49840"/>
            <a:ext cx="24323040" cy="1376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25"/>
          <p:cNvSpPr/>
          <p:nvPr/>
        </p:nvSpPr>
        <p:spPr>
          <a:xfrm>
            <a:off x="8303568" y="10602416"/>
            <a:ext cx="13032432" cy="2592288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pPr algn="ctr"/>
            <a:r>
              <a:rPr lang="de-DE" sz="10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Edok_Metadatum</a:t>
            </a:r>
            <a:endParaRPr lang="de-DE" sz="10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236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Dokumente\Hellmann\Abschlussprojekt\Projektpräsentation\Bilder\Koste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5667" y="3805"/>
            <a:ext cx="12418331" cy="68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Dokumente\Hellmann\Abschlussprojekt\Projektpräsentation\Bilder\img_910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855718"/>
            <a:ext cx="11965668" cy="686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Dokumente\Hellmann\Abschlussprojekt\Projektpräsentation\Bilder\img_9099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80"/>
            <a:ext cx="11965668" cy="68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Shape 176"/>
          <p:cNvSpPr/>
          <p:nvPr/>
        </p:nvSpPr>
        <p:spPr>
          <a:xfrm>
            <a:off x="6470624" y="4121696"/>
            <a:ext cx="539029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65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Edok_Vor</a:t>
            </a:r>
            <a:r>
              <a:rPr lang="de-DE" sz="6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lage</a:t>
            </a:r>
            <a:endParaRPr lang="de-DE" sz="6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11965668" y="-49838"/>
            <a:ext cx="0" cy="1371600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3048000" y="6855718"/>
            <a:ext cx="18288000" cy="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176"/>
          <p:cNvSpPr/>
          <p:nvPr/>
        </p:nvSpPr>
        <p:spPr>
          <a:xfrm>
            <a:off x="17397044" y="4121696"/>
            <a:ext cx="687441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6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Edok_Metadatum</a:t>
            </a:r>
            <a:endParaRPr lang="de-DE" sz="6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6"/>
          <p:cNvSpPr/>
          <p:nvPr/>
        </p:nvSpPr>
        <p:spPr>
          <a:xfrm>
            <a:off x="4712677" y="10890448"/>
            <a:ext cx="7148239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Edok_Vorlagenbaum_vorlage</a:t>
            </a:r>
            <a:endParaRPr lang="de-DE" sz="5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:\Dokumente\Hellmann\Abschlussprojekt\Projektpräsentation\Bilder\img_91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9838"/>
            <a:ext cx="24384000" cy="1379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25"/>
          <p:cNvSpPr/>
          <p:nvPr/>
        </p:nvSpPr>
        <p:spPr>
          <a:xfrm>
            <a:off x="8303568" y="10602416"/>
            <a:ext cx="13032432" cy="2592288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pPr algn="ctr"/>
            <a:r>
              <a:rPr lang="de-DE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Edok_Vorlagenbaum_vorlage</a:t>
            </a:r>
            <a:endParaRPr lang="de-DE"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857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Dokumente\Hellmann\Abschlussprojekt\Projektpräsentation\Bilder\Koste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5668" y="3805"/>
            <a:ext cx="12418332" cy="68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Dokumente\Hellmann\Abschlussprojekt\Projektpräsentation\Bilder\Histori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5668" y="6855717"/>
            <a:ext cx="12418332" cy="68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Dokumente\Hellmann\Abschlussprojekt\Projektpräsentation\Bilder\img_9106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855718"/>
            <a:ext cx="11965668" cy="68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Dokumente\Hellmann\Abschlussprojekt\Projektpräsentation\Bilder\img_9099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80"/>
            <a:ext cx="11965668" cy="68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Shape 176"/>
          <p:cNvSpPr/>
          <p:nvPr/>
        </p:nvSpPr>
        <p:spPr>
          <a:xfrm>
            <a:off x="6470624" y="4121696"/>
            <a:ext cx="539029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65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Edok_Vor</a:t>
            </a:r>
            <a:r>
              <a:rPr lang="de-DE" sz="6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lage</a:t>
            </a:r>
            <a:endParaRPr lang="de-DE" sz="6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11965668" y="-49838"/>
            <a:ext cx="0" cy="1371600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3048000" y="6855718"/>
            <a:ext cx="18288000" cy="0"/>
          </a:xfrm>
          <a:prstGeom prst="straightConnector1">
            <a:avLst/>
          </a:prstGeom>
          <a:noFill/>
          <a:ln w="762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176"/>
          <p:cNvSpPr/>
          <p:nvPr/>
        </p:nvSpPr>
        <p:spPr>
          <a:xfrm>
            <a:off x="17443942" y="4121696"/>
            <a:ext cx="684627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pPr algn="ctr"/>
            <a:r>
              <a:rPr lang="de-DE" sz="6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Edok_Metadatum</a:t>
            </a:r>
            <a:endParaRPr lang="de-DE" sz="6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6"/>
          <p:cNvSpPr/>
          <p:nvPr/>
        </p:nvSpPr>
        <p:spPr>
          <a:xfrm>
            <a:off x="4968240" y="10890448"/>
            <a:ext cx="6892676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Edok_Vorlagenbaum_vorlage</a:t>
            </a:r>
            <a:endParaRPr lang="de-DE" sz="5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76"/>
          <p:cNvSpPr/>
          <p:nvPr/>
        </p:nvSpPr>
        <p:spPr>
          <a:xfrm>
            <a:off x="14536620" y="10890448"/>
            <a:ext cx="9753592" cy="2011292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r>
              <a:rPr lang="de-DE" sz="5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Edok_Vorlage_Folgeschreiben_Konfiguration</a:t>
            </a:r>
            <a:endParaRPr lang="de-DE" sz="5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 descr="D:\Dokumente\Hellmann\Abschlussprojekt\Projektpräsentation\Bilder\Histori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804"/>
            <a:ext cx="24383999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25"/>
          <p:cNvSpPr/>
          <p:nvPr/>
        </p:nvSpPr>
        <p:spPr>
          <a:xfrm>
            <a:off x="8303568" y="10602416"/>
            <a:ext cx="13313784" cy="2592288"/>
          </a:xfrm>
          <a:prstGeom prst="rect">
            <a:avLst/>
          </a:prstGeom>
          <a:solidFill>
            <a:srgbClr val="17356C">
              <a:alpha val="74901"/>
            </a:srgbClr>
          </a:solidFill>
          <a:ln w="25400" cap="flat" cmpd="sng">
            <a:solidFill>
              <a:srgbClr val="17356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82850" tIns="91400" rIns="182850" bIns="91400" anchor="ctr" anchorCtr="0">
            <a:noAutofit/>
          </a:bodyPr>
          <a:lstStyle/>
          <a:p>
            <a:pPr algn="ctr"/>
            <a:r>
              <a:rPr lang="de-DE" sz="7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Edok_Vorlage_Folgeschreiben_Konfiguration</a:t>
            </a:r>
            <a:endParaRPr lang="de-DE" sz="7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76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1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2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3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4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5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6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7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88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89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90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91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92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93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94" name="UML Klassendiagramm"/>
          <p:cNvSpPr txBox="1"/>
          <p:nvPr/>
        </p:nvSpPr>
        <p:spPr>
          <a:xfrm>
            <a:off x="1135302" y="1869539"/>
            <a:ext cx="1374735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Entity-</a:t>
            </a:r>
            <a:r>
              <a:rPr lang="de-DE" dirty="0" err="1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Relationship</a:t>
            </a:r>
            <a:r>
              <a:rPr lang="de-DE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-Modell</a:t>
            </a:r>
            <a:r>
              <a:rPr lang="de-DE" dirty="0"/>
              <a:t> (ERM)</a:t>
            </a:r>
            <a:endParaRPr dirty="0"/>
          </a:p>
        </p:txBody>
      </p:sp>
      <p:pic>
        <p:nvPicPr>
          <p:cNvPr id="3" name="Grafik 2" descr="Ein Bild, das Zeichnung, Stickerei, Muster,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FE485AC-E058-BC7F-9B52-EFDC9EB9C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127"/>
            <a:ext cx="24334839" cy="83617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1961246-27AE-5ACD-3566-CFE28B79530B}"/>
              </a:ext>
            </a:extLst>
          </p:cNvPr>
          <p:cNvSpPr/>
          <p:nvPr/>
        </p:nvSpPr>
        <p:spPr>
          <a:xfrm>
            <a:off x="6323140" y="2782255"/>
            <a:ext cx="11324051" cy="4075745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B640A65-9452-7C89-A76A-B314342BBD1A}"/>
              </a:ext>
            </a:extLst>
          </p:cNvPr>
          <p:cNvSpPr/>
          <p:nvPr/>
        </p:nvSpPr>
        <p:spPr>
          <a:xfrm>
            <a:off x="16425860" y="7234884"/>
            <a:ext cx="7117488" cy="407574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C5E6BA2-2378-C98E-929E-0EF8C22812A2}"/>
              </a:ext>
            </a:extLst>
          </p:cNvPr>
          <p:cNvSpPr/>
          <p:nvPr/>
        </p:nvSpPr>
        <p:spPr>
          <a:xfrm>
            <a:off x="698" y="7646688"/>
            <a:ext cx="7117487" cy="3671111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24962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">
            <a:extLst>
              <a:ext uri="{FF2B5EF4-FFF2-40B4-BE49-F238E27FC236}">
                <a16:creationId xmlns:a16="http://schemas.microsoft.com/office/drawing/2014/main" id="{A2D2F6FB-8B12-11A2-5A62-87F03AFF9868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D3820CDD-D82A-D30A-596F-4705DE7F6228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Kreis">
            <a:extLst>
              <a:ext uri="{FF2B5EF4-FFF2-40B4-BE49-F238E27FC236}">
                <a16:creationId xmlns:a16="http://schemas.microsoft.com/office/drawing/2014/main" id="{5CD2417D-A6D3-6AE7-C80E-2689E581CC3A}"/>
              </a:ext>
            </a:extLst>
          </p:cNvPr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F91C503F-3A6B-951E-507C-AF14419AC2D4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C830FD75-E8FA-33EA-CDDA-BDD5F72F540E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F55096EF-EB1A-A0D1-E285-902E5D8A5BB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A2193617-3444-A1E0-5582-09A2B9719EB3}"/>
              </a:ext>
            </a:extLst>
          </p:cNvPr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Vorstellung">
            <a:extLst>
              <a:ext uri="{FF2B5EF4-FFF2-40B4-BE49-F238E27FC236}">
                <a16:creationId xmlns:a16="http://schemas.microsoft.com/office/drawing/2014/main" id="{0EB56E61-1578-B9E3-EECC-9A9F94B0650C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0" name="Das Projekt">
            <a:extLst>
              <a:ext uri="{FF2B5EF4-FFF2-40B4-BE49-F238E27FC236}">
                <a16:creationId xmlns:a16="http://schemas.microsoft.com/office/drawing/2014/main" id="{CA362E38-CF0E-F1CA-FAA1-3F0A3185BC2C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1" name="Analyse">
            <a:extLst>
              <a:ext uri="{FF2B5EF4-FFF2-40B4-BE49-F238E27FC236}">
                <a16:creationId xmlns:a16="http://schemas.microsoft.com/office/drawing/2014/main" id="{187DC505-9662-2C2C-42DF-3167634566CB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2" name="Entwurf">
            <a:extLst>
              <a:ext uri="{FF2B5EF4-FFF2-40B4-BE49-F238E27FC236}">
                <a16:creationId xmlns:a16="http://schemas.microsoft.com/office/drawing/2014/main" id="{40276AA9-C9A3-2440-DA93-253CDBE00545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3" name="Implementierung">
            <a:extLst>
              <a:ext uri="{FF2B5EF4-FFF2-40B4-BE49-F238E27FC236}">
                <a16:creationId xmlns:a16="http://schemas.microsoft.com/office/drawing/2014/main" id="{F61B03B7-64ED-5B7C-A2EB-2E46E247094B}"/>
              </a:ext>
            </a:extLst>
          </p:cNvPr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4" name="Fazit + Ausblick">
            <a:extLst>
              <a:ext uri="{FF2B5EF4-FFF2-40B4-BE49-F238E27FC236}">
                <a16:creationId xmlns:a16="http://schemas.microsoft.com/office/drawing/2014/main" id="{3F3944AE-F8FC-E20C-174D-5736ADA0C2FD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5" name="Kreis">
            <a:extLst>
              <a:ext uri="{FF2B5EF4-FFF2-40B4-BE49-F238E27FC236}">
                <a16:creationId xmlns:a16="http://schemas.microsoft.com/office/drawing/2014/main" id="{90DC4908-0D71-68E0-FF33-1A7E6FB19AEF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321B21FA-460E-0899-E374-4F035CB84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316486"/>
              </p:ext>
            </p:extLst>
          </p:nvPr>
        </p:nvGraphicFramePr>
        <p:xfrm>
          <a:off x="8049984" y="3931331"/>
          <a:ext cx="10268389" cy="7149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F3020BD-E100-E246-8DE7-77CDEEDFB331}"/>
              </a:ext>
            </a:extLst>
          </p:cNvPr>
          <p:cNvGrpSpPr/>
          <p:nvPr/>
        </p:nvGrpSpPr>
        <p:grpSpPr>
          <a:xfrm rot="10800000">
            <a:off x="10927466" y="5539713"/>
            <a:ext cx="620340" cy="3325126"/>
            <a:chOff x="1995115" y="1483777"/>
            <a:chExt cx="368275" cy="1096445"/>
          </a:xfrm>
        </p:grpSpPr>
        <p:sp>
          <p:nvSpPr>
            <p:cNvPr id="18" name="Pfeil nach rechts 7">
              <a:extLst>
                <a:ext uri="{FF2B5EF4-FFF2-40B4-BE49-F238E27FC236}">
                  <a16:creationId xmlns:a16="http://schemas.microsoft.com/office/drawing/2014/main" id="{38E799B5-035E-E2D5-A3FA-975F5B97F72C}"/>
                </a:ext>
              </a:extLst>
            </p:cNvPr>
            <p:cNvSpPr/>
            <p:nvPr/>
          </p:nvSpPr>
          <p:spPr>
            <a:xfrm rot="7200000">
              <a:off x="1631030" y="1847862"/>
              <a:ext cx="1096445" cy="368275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4800"/>
            </a:p>
          </p:txBody>
        </p:sp>
        <p:sp>
          <p:nvSpPr>
            <p:cNvPr id="19" name="Pfeil nach rechts 4">
              <a:extLst>
                <a:ext uri="{FF2B5EF4-FFF2-40B4-BE49-F238E27FC236}">
                  <a16:creationId xmlns:a16="http://schemas.microsoft.com/office/drawing/2014/main" id="{591D3317-A7D8-CD3B-19CB-151A4D582733}"/>
                </a:ext>
              </a:extLst>
            </p:cNvPr>
            <p:cNvSpPr/>
            <p:nvPr/>
          </p:nvSpPr>
          <p:spPr>
            <a:xfrm rot="18000000">
              <a:off x="1741512" y="1921517"/>
              <a:ext cx="875480" cy="220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3000" kern="1200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ADAB0F99-B677-5DE0-7177-FCAC8BF785F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27179" y="8454469"/>
            <a:ext cx="2678819" cy="17652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806367-B9C2-28AE-40A3-B2EE55738F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5064">
            <a:off x="17494924" y="7870422"/>
            <a:ext cx="3351441" cy="27749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E09D13F-6EFC-2133-9414-B754BC0377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98142" y="1752538"/>
            <a:ext cx="3166794" cy="272395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879B3B4-3AC1-8172-B40B-76F8F8F558F0}"/>
              </a:ext>
            </a:extLst>
          </p:cNvPr>
          <p:cNvGrpSpPr/>
          <p:nvPr/>
        </p:nvGrpSpPr>
        <p:grpSpPr>
          <a:xfrm rot="7322496">
            <a:off x="14749043" y="5559671"/>
            <a:ext cx="647845" cy="3183952"/>
            <a:chOff x="1995115" y="1483777"/>
            <a:chExt cx="368275" cy="1096445"/>
          </a:xfrm>
        </p:grpSpPr>
        <p:sp>
          <p:nvSpPr>
            <p:cNvPr id="24" name="Pfeil nach rechts 14">
              <a:extLst>
                <a:ext uri="{FF2B5EF4-FFF2-40B4-BE49-F238E27FC236}">
                  <a16:creationId xmlns:a16="http://schemas.microsoft.com/office/drawing/2014/main" id="{442EB86A-E007-FC78-5B3F-2721CF187C2E}"/>
                </a:ext>
              </a:extLst>
            </p:cNvPr>
            <p:cNvSpPr/>
            <p:nvPr/>
          </p:nvSpPr>
          <p:spPr>
            <a:xfrm rot="7200000">
              <a:off x="1631030" y="1847862"/>
              <a:ext cx="1096445" cy="368275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4800"/>
            </a:p>
          </p:txBody>
        </p:sp>
        <p:sp>
          <p:nvSpPr>
            <p:cNvPr id="25" name="Pfeil nach rechts 4">
              <a:extLst>
                <a:ext uri="{FF2B5EF4-FFF2-40B4-BE49-F238E27FC236}">
                  <a16:creationId xmlns:a16="http://schemas.microsoft.com/office/drawing/2014/main" id="{99F4F23A-DB85-9B94-75A3-C62A94EB87B3}"/>
                </a:ext>
              </a:extLst>
            </p:cNvPr>
            <p:cNvSpPr/>
            <p:nvPr/>
          </p:nvSpPr>
          <p:spPr>
            <a:xfrm rot="18000000">
              <a:off x="1741512" y="1921517"/>
              <a:ext cx="875480" cy="220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3000" kern="12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66A9AE2-222B-98EB-3E80-B7C76E8AA5E1}"/>
              </a:ext>
            </a:extLst>
          </p:cNvPr>
          <p:cNvCxnSpPr>
            <a:cxnSpLocks/>
          </p:cNvCxnSpPr>
          <p:nvPr/>
        </p:nvCxnSpPr>
        <p:spPr>
          <a:xfrm>
            <a:off x="13817359" y="5948049"/>
            <a:ext cx="1867916" cy="330987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CC1A47-2BF1-601B-2075-5F94198C718C}"/>
              </a:ext>
            </a:extLst>
          </p:cNvPr>
          <p:cNvCxnSpPr>
            <a:cxnSpLocks/>
          </p:cNvCxnSpPr>
          <p:nvPr/>
        </p:nvCxnSpPr>
        <p:spPr>
          <a:xfrm flipH="1" flipV="1">
            <a:off x="14243523" y="5634664"/>
            <a:ext cx="1592677" cy="2969479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7020D-314D-674F-96C2-6DD85B5A36BB}"/>
              </a:ext>
            </a:extLst>
          </p:cNvPr>
          <p:cNvCxnSpPr>
            <a:cxnSpLocks/>
          </p:cNvCxnSpPr>
          <p:nvPr/>
        </p:nvCxnSpPr>
        <p:spPr>
          <a:xfrm flipH="1">
            <a:off x="12260484" y="10219669"/>
            <a:ext cx="1766632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4C98C5A-1C91-8956-3CFB-2C6BAEE094EF}"/>
              </a:ext>
            </a:extLst>
          </p:cNvPr>
          <p:cNvCxnSpPr>
            <a:cxnSpLocks/>
          </p:cNvCxnSpPr>
          <p:nvPr/>
        </p:nvCxnSpPr>
        <p:spPr>
          <a:xfrm>
            <a:off x="12489939" y="9522630"/>
            <a:ext cx="1650849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3CCE90C-D2F1-4811-8B38-DEE966E231F6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10406355" y="5603154"/>
            <a:ext cx="1755252" cy="3038944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459EC21-D9F9-EBB4-807D-44E8FF087D77}"/>
              </a:ext>
            </a:extLst>
          </p:cNvPr>
          <p:cNvCxnSpPr>
            <a:cxnSpLocks/>
          </p:cNvCxnSpPr>
          <p:nvPr/>
        </p:nvCxnSpPr>
        <p:spPr>
          <a:xfrm flipH="1">
            <a:off x="10588317" y="5888795"/>
            <a:ext cx="2015057" cy="3342796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ML Klassendiagramm">
            <a:extLst>
              <a:ext uri="{FF2B5EF4-FFF2-40B4-BE49-F238E27FC236}">
                <a16:creationId xmlns:a16="http://schemas.microsoft.com/office/drawing/2014/main" id="{393FE6D0-0E1D-2810-DC31-4B9F08DB2396}"/>
              </a:ext>
            </a:extLst>
          </p:cNvPr>
          <p:cNvSpPr txBox="1"/>
          <p:nvPr/>
        </p:nvSpPr>
        <p:spPr>
          <a:xfrm>
            <a:off x="2084279" y="1869539"/>
            <a:ext cx="52962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Architektur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27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4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5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6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8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52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530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531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53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53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53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5" name="Delphi_FINAL_IC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0543" y="7820827"/>
            <a:ext cx="5270244" cy="1907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ndy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3518" y="5761566"/>
            <a:ext cx="8323482" cy="52473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uppieren"/>
          <p:cNvGrpSpPr/>
          <p:nvPr/>
        </p:nvGrpSpPr>
        <p:grpSpPr>
          <a:xfrm>
            <a:off x="2667000" y="2583610"/>
            <a:ext cx="19050000" cy="7620001"/>
            <a:chOff x="0" y="0"/>
            <a:chExt cx="19050000" cy="7620000"/>
          </a:xfrm>
        </p:grpSpPr>
        <p:sp>
          <p:nvSpPr>
            <p:cNvPr id="539" name="Rechteck"/>
            <p:cNvSpPr/>
            <p:nvPr/>
          </p:nvSpPr>
          <p:spPr>
            <a:xfrm>
              <a:off x="9493250" y="0"/>
              <a:ext cx="63500" cy="7620000"/>
            </a:xfrm>
            <a:prstGeom prst="rect">
              <a:avLst/>
            </a:prstGeom>
            <a:solidFill>
              <a:srgbClr val="3168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0" name="Rechteck"/>
            <p:cNvSpPr/>
            <p:nvPr/>
          </p:nvSpPr>
          <p:spPr>
            <a:xfrm>
              <a:off x="0" y="3778250"/>
              <a:ext cx="19050000" cy="63500"/>
            </a:xfrm>
            <a:prstGeom prst="rect">
              <a:avLst/>
            </a:prstGeom>
            <a:solidFill>
              <a:srgbClr val="3168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42" name="Technologien"/>
          <p:cNvSpPr txBox="1"/>
          <p:nvPr/>
        </p:nvSpPr>
        <p:spPr>
          <a:xfrm>
            <a:off x="2666999" y="1890734"/>
            <a:ext cx="5516577" cy="116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t>Technologien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6FF50C-6D2B-8EF2-9CF5-04A0F4DCEF9F}"/>
              </a:ext>
            </a:extLst>
          </p:cNvPr>
          <p:cNvSpPr txBox="1"/>
          <p:nvPr/>
        </p:nvSpPr>
        <p:spPr>
          <a:xfrm>
            <a:off x="1852816" y="4579081"/>
            <a:ext cx="5187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b="1" dirty="0">
                <a:latin typeface="Calibri" panose="020F0502020204030204" pitchFamily="34" charset="0"/>
              </a:rPr>
              <a:t>MVC</a:t>
            </a:r>
          </a:p>
        </p:txBody>
      </p:sp>
      <p:pic>
        <p:nvPicPr>
          <p:cNvPr id="15" name="Grafik 14" descr="Ein Bild, das Screenshot, Kreis, Text, Grafiken enthält.&#10;&#10;Automatisch generierte Beschreibung">
            <a:extLst>
              <a:ext uri="{FF2B5EF4-FFF2-40B4-BE49-F238E27FC236}">
                <a16:creationId xmlns:a16="http://schemas.microsoft.com/office/drawing/2014/main" id="{67B2A4C4-AC22-E5C4-6A38-5AB000D12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91" y="3483006"/>
            <a:ext cx="5485714" cy="2438095"/>
          </a:xfrm>
          <a:prstGeom prst="rect">
            <a:avLst/>
          </a:prstGeom>
        </p:spPr>
      </p:pic>
      <p:pic>
        <p:nvPicPr>
          <p:cNvPr id="21" name="Grafik 20" descr="Ein Bild, das Clipart, Logo, Grafiken, Schrift enthält.&#10;&#10;Automatisch generierte Beschreibung">
            <a:extLst>
              <a:ext uri="{FF2B5EF4-FFF2-40B4-BE49-F238E27FC236}">
                <a16:creationId xmlns:a16="http://schemas.microsoft.com/office/drawing/2014/main" id="{2DCA81B7-4034-B583-1E56-8F29ADCD8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282" y="1457264"/>
            <a:ext cx="4482851" cy="479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hteck"/>
          <p:cNvSpPr/>
          <p:nvPr/>
        </p:nvSpPr>
        <p:spPr>
          <a:xfrm>
            <a:off x="698" y="9552134"/>
            <a:ext cx="25022756" cy="4197766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6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" name="Kreis"/>
          <p:cNvSpPr/>
          <p:nvPr/>
        </p:nvSpPr>
        <p:spPr>
          <a:xfrm>
            <a:off x="166906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6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" name="Vorstellung"/>
          <p:cNvSpPr/>
          <p:nvPr/>
        </p:nvSpPr>
        <p:spPr>
          <a:xfrm>
            <a:off x="715306" y="12065087"/>
            <a:ext cx="215557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7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71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7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7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74" name="Was haben wir heute vor?"/>
          <p:cNvSpPr txBox="1"/>
          <p:nvPr/>
        </p:nvSpPr>
        <p:spPr>
          <a:xfrm>
            <a:off x="621811" y="10228794"/>
            <a:ext cx="13013879" cy="134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400">
                <a:solidFill>
                  <a:srgbClr val="FFFFFF"/>
                </a:solidFill>
              </a:defRPr>
            </a:lvl1pPr>
          </a:lstStyle>
          <a:p>
            <a:r>
              <a:rPr dirty="0"/>
              <a:t>Was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vor</a:t>
            </a:r>
            <a:r>
              <a:rPr dirty="0"/>
              <a:t>?</a:t>
            </a:r>
          </a:p>
        </p:txBody>
      </p:sp>
      <p:pic>
        <p:nvPicPr>
          <p:cNvPr id="175" name="Bildschirmfoto 2021-06-14 um 14.39.07.png" descr="Bildschirmfoto 2021-06-14 um 14.39.0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977" y="1863541"/>
            <a:ext cx="17576064" cy="779328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7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8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9" name="Kreis"/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0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1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2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3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4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555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556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557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558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559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560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1" name="Implementierung"/>
          <p:cNvSpPr txBox="1"/>
          <p:nvPr/>
        </p:nvSpPr>
        <p:spPr>
          <a:xfrm>
            <a:off x="6226988" y="3936888"/>
            <a:ext cx="11930025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dirty="0" err="1"/>
              <a:t>Implementierung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BB597B-F27B-D194-CE75-D69B1A01D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096" y="3656504"/>
            <a:ext cx="4464496" cy="4464496"/>
          </a:xfrm>
          <a:prstGeom prst="rect">
            <a:avLst/>
          </a:prstGeom>
        </p:spPr>
      </p:pic>
      <p:pic>
        <p:nvPicPr>
          <p:cNvPr id="22" name="Grafik 21" descr="Ein Bild, das Text, Schrift, Logo, Symbol enthält.&#10;&#10;Automatisch generierte Beschreibung">
            <a:extLst>
              <a:ext uri="{FF2B5EF4-FFF2-40B4-BE49-F238E27FC236}">
                <a16:creationId xmlns:a16="http://schemas.microsoft.com/office/drawing/2014/main" id="{F30BAF4A-10E0-CAD0-15B9-D3BC744D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718" y="7429535"/>
            <a:ext cx="3300859" cy="3300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1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2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3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4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5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6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7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88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89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90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91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92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93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" name="Grafik 6" descr="Ein Bild, das Text, Dokument, Screenshot, Schrift enthält.&#10;&#10;Automatisch generierte Beschreibung">
            <a:extLst>
              <a:ext uri="{FF2B5EF4-FFF2-40B4-BE49-F238E27FC236}">
                <a16:creationId xmlns:a16="http://schemas.microsoft.com/office/drawing/2014/main" id="{FCCC089D-18C5-EE3A-3345-5954BD5066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46" y="2507599"/>
            <a:ext cx="13471908" cy="8572854"/>
          </a:xfrm>
          <a:prstGeom prst="rect">
            <a:avLst/>
          </a:prstGeom>
        </p:spPr>
      </p:pic>
      <p:sp>
        <p:nvSpPr>
          <p:cNvPr id="2" name="UML Klassendiagramm"/>
          <p:cNvSpPr txBox="1"/>
          <p:nvPr/>
        </p:nvSpPr>
        <p:spPr>
          <a:xfrm>
            <a:off x="2423160" y="1400619"/>
            <a:ext cx="104197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/>
              <a:t>UML </a:t>
            </a:r>
            <a:r>
              <a:rPr dirty="0" err="1"/>
              <a:t>Klassendiagramm</a:t>
            </a:r>
            <a:endParaRPr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37B5D0D8-6032-ED63-41CA-9493EFCB46BA}"/>
              </a:ext>
            </a:extLst>
          </p:cNvPr>
          <p:cNvSpPr txBox="1">
            <a:spLocks/>
          </p:cNvSpPr>
          <p:nvPr/>
        </p:nvSpPr>
        <p:spPr>
          <a:xfrm>
            <a:off x="165310" y="6858000"/>
            <a:ext cx="2425910" cy="396256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r" hangingPunct="1">
              <a:buFontTx/>
              <a:buNone/>
            </a:pPr>
            <a:r>
              <a:rPr lang="de-DE" dirty="0"/>
              <a:t>Model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F5B3A1-8017-AEB0-3D4D-559CDC95F3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8829" y="7626193"/>
            <a:ext cx="1163582" cy="97143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EE3D5D9-AADD-9E48-9377-8FD661B550FC}"/>
              </a:ext>
            </a:extLst>
          </p:cNvPr>
          <p:cNvSpPr/>
          <p:nvPr/>
        </p:nvSpPr>
        <p:spPr>
          <a:xfrm>
            <a:off x="5456046" y="2507599"/>
            <a:ext cx="13471908" cy="8746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D9C8299-0A0F-7B5C-A45D-A8082CEB5F2B}"/>
              </a:ext>
            </a:extLst>
          </p:cNvPr>
          <p:cNvCxnSpPr>
            <a:cxnSpLocks/>
          </p:cNvCxnSpPr>
          <p:nvPr/>
        </p:nvCxnSpPr>
        <p:spPr>
          <a:xfrm>
            <a:off x="2700439" y="7460655"/>
            <a:ext cx="2709637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5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1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2" name="Kreis"/>
          <p:cNvSpPr/>
          <p:nvPr/>
        </p:nvSpPr>
        <p:spPr>
          <a:xfrm>
            <a:off x="13715986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3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4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5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6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7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488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489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490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491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492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493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0" name="Grafik 9" descr="Ein Bild, das Text, Screenshot, parallel, Diagramm enthält.&#10;&#10;Automatisch generierte Beschreibung">
            <a:extLst>
              <a:ext uri="{FF2B5EF4-FFF2-40B4-BE49-F238E27FC236}">
                <a16:creationId xmlns:a16="http://schemas.microsoft.com/office/drawing/2014/main" id="{53118798-E5D2-9E3D-74C3-6DAD8BAE7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31" y="2365032"/>
            <a:ext cx="9753600" cy="9076795"/>
          </a:xfrm>
          <a:prstGeom prst="rect">
            <a:avLst/>
          </a:prstGeom>
        </p:spPr>
      </p:pic>
      <p:sp>
        <p:nvSpPr>
          <p:cNvPr id="4" name="UML Klassendiagramm">
            <a:extLst>
              <a:ext uri="{FF2B5EF4-FFF2-40B4-BE49-F238E27FC236}">
                <a16:creationId xmlns:a16="http://schemas.microsoft.com/office/drawing/2014/main" id="{3C8E9F73-7547-BA56-D560-BC96B64F20ED}"/>
              </a:ext>
            </a:extLst>
          </p:cNvPr>
          <p:cNvSpPr txBox="1"/>
          <p:nvPr/>
        </p:nvSpPr>
        <p:spPr>
          <a:xfrm>
            <a:off x="2423160" y="1400619"/>
            <a:ext cx="104197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/>
              <a:t>UML </a:t>
            </a:r>
            <a:r>
              <a:rPr dirty="0" err="1"/>
              <a:t>Klassendiagramm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FC2C28-65CE-E959-97DD-3E97051CBC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20784">
            <a:off x="1490049" y="3975590"/>
            <a:ext cx="1584176" cy="13626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41B121C-8E41-909F-9EB2-6D843B1F56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7249">
            <a:off x="1243012" y="7849443"/>
            <a:ext cx="1477886" cy="122369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ED6F5444-A93F-888B-D471-77DD0DE52486}"/>
              </a:ext>
            </a:extLst>
          </p:cNvPr>
          <p:cNvSpPr/>
          <p:nvPr/>
        </p:nvSpPr>
        <p:spPr>
          <a:xfrm>
            <a:off x="12441135" y="5469580"/>
            <a:ext cx="4147052" cy="2693932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A549864-8AB5-CFF5-3BED-8BF455FEDC1C}"/>
              </a:ext>
            </a:extLst>
          </p:cNvPr>
          <p:cNvSpPr/>
          <p:nvPr/>
        </p:nvSpPr>
        <p:spPr>
          <a:xfrm>
            <a:off x="6707931" y="2507599"/>
            <a:ext cx="9753600" cy="2327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3D3CC8-6CE8-C036-2390-B2047FBF7672}"/>
              </a:ext>
            </a:extLst>
          </p:cNvPr>
          <p:cNvSpPr/>
          <p:nvPr/>
        </p:nvSpPr>
        <p:spPr>
          <a:xfrm>
            <a:off x="6707931" y="4834746"/>
            <a:ext cx="9753600" cy="6607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7E0ABA7-388F-FADF-2BDF-37EEBEF2FE9F}"/>
              </a:ext>
            </a:extLst>
          </p:cNvPr>
          <p:cNvSpPr txBox="1"/>
          <p:nvPr/>
        </p:nvSpPr>
        <p:spPr>
          <a:xfrm>
            <a:off x="18900298" y="6313648"/>
            <a:ext cx="335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000000"/>
                </a:solidFill>
              </a:rPr>
              <a:t>Validation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8F49A0F-C8B0-B508-B867-B4544F97D9B2}"/>
              </a:ext>
            </a:extLst>
          </p:cNvPr>
          <p:cNvSpPr txBox="1"/>
          <p:nvPr/>
        </p:nvSpPr>
        <p:spPr>
          <a:xfrm>
            <a:off x="244701" y="7008756"/>
            <a:ext cx="3474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000000"/>
                </a:solidFill>
              </a:rPr>
              <a:t>Controller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330269C-0770-2D8D-D0F4-06F4958DA1FC}"/>
              </a:ext>
            </a:extLst>
          </p:cNvPr>
          <p:cNvSpPr txBox="1"/>
          <p:nvPr/>
        </p:nvSpPr>
        <p:spPr>
          <a:xfrm>
            <a:off x="1403065" y="2954796"/>
            <a:ext cx="151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rgbClr val="000000"/>
                </a:solidFill>
              </a:rPr>
              <a:t>View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8BD927-6E66-180E-21B0-06DAAE0408BC}"/>
              </a:ext>
            </a:extLst>
          </p:cNvPr>
          <p:cNvCxnSpPr>
            <a:cxnSpLocks/>
          </p:cNvCxnSpPr>
          <p:nvPr/>
        </p:nvCxnSpPr>
        <p:spPr>
          <a:xfrm>
            <a:off x="3626818" y="7802880"/>
            <a:ext cx="2682542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D34C00A-A929-6DB4-0397-24466D7155A4}"/>
              </a:ext>
            </a:extLst>
          </p:cNvPr>
          <p:cNvCxnSpPr>
            <a:cxnSpLocks/>
          </p:cNvCxnSpPr>
          <p:nvPr/>
        </p:nvCxnSpPr>
        <p:spPr>
          <a:xfrm>
            <a:off x="3599723" y="3859245"/>
            <a:ext cx="2709637" cy="0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0B25B9A-4051-53FE-4918-A9A2D61DD7F5}"/>
              </a:ext>
            </a:extLst>
          </p:cNvPr>
          <p:cNvCxnSpPr>
            <a:cxnSpLocks/>
          </p:cNvCxnSpPr>
          <p:nvPr/>
        </p:nvCxnSpPr>
        <p:spPr>
          <a:xfrm flipH="1">
            <a:off x="16725040" y="6805914"/>
            <a:ext cx="241948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986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9" grpId="0" animBg="1"/>
      <p:bldP spid="24" grpId="0"/>
      <p:bldP spid="26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rocedure TIndyKontoHandler.HandleNewMail;…"/>
          <p:cNvSpPr txBox="1"/>
          <p:nvPr/>
        </p:nvSpPr>
        <p:spPr>
          <a:xfrm>
            <a:off x="3317373" y="2730109"/>
            <a:ext cx="18389407" cy="1949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write_meta_Query</a:t>
            </a:r>
            <a:r>
              <a:rPr lang="de-DE" dirty="0"/>
              <a:t> ( String </a:t>
            </a:r>
            <a:r>
              <a:rPr lang="de-DE" dirty="0" err="1"/>
              <a:t>filePath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 IDMETA, String EDOK_VORLAGE_ID, String META_CODE, String VALUE, String ANLAGE_DATUM_META, String </a:t>
            </a:r>
            <a:r>
              <a:rPr lang="de-DE" dirty="0" err="1"/>
              <a:t>ANLAGE_USER_NR_Meta</a:t>
            </a:r>
            <a:r>
              <a:rPr lang="de-DE" dirty="0"/>
              <a:t>, String ANLAGE_ORGNR_META)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{                   		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 err="1"/>
              <a:t>Löschen_comitted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String </a:t>
            </a:r>
            <a:r>
              <a:rPr lang="de-DE" dirty="0" err="1"/>
              <a:t>MetaQuery</a:t>
            </a:r>
            <a:r>
              <a:rPr lang="de-DE" dirty="0"/>
              <a:t> = "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`</a:t>
            </a:r>
            <a:r>
              <a:rPr lang="de-DE" dirty="0" err="1"/>
              <a:t>edok_metadatum</a:t>
            </a:r>
            <a:r>
              <a:rPr lang="de-DE" dirty="0"/>
              <a:t> ` (`</a:t>
            </a:r>
            <a:r>
              <a:rPr lang="de-DE" dirty="0" err="1"/>
              <a:t>id</a:t>
            </a:r>
            <a:r>
              <a:rPr lang="de-DE" dirty="0"/>
              <a:t>`, `</a:t>
            </a:r>
            <a:r>
              <a:rPr lang="de-DE" dirty="0" err="1"/>
              <a:t>edok_vorlage_id</a:t>
            </a:r>
            <a:r>
              <a:rPr lang="de-DE" dirty="0"/>
              <a:t>`, `</a:t>
            </a:r>
            <a:r>
              <a:rPr lang="de-DE" dirty="0" err="1"/>
              <a:t>meta_code</a:t>
            </a:r>
            <a:r>
              <a:rPr lang="de-DE" dirty="0"/>
              <a:t>`, '</a:t>
            </a:r>
            <a:r>
              <a:rPr lang="de-DE" dirty="0" err="1"/>
              <a:t>value</a:t>
            </a:r>
            <a:r>
              <a:rPr lang="de-DE" dirty="0"/>
              <a:t>', '</a:t>
            </a:r>
            <a:r>
              <a:rPr lang="de-DE" dirty="0" err="1"/>
              <a:t>anlage_datum</a:t>
            </a:r>
            <a:r>
              <a:rPr lang="de-DE" dirty="0"/>
              <a:t>', '</a:t>
            </a:r>
            <a:r>
              <a:rPr lang="de-DE" dirty="0" err="1"/>
              <a:t>anlage_user_nr</a:t>
            </a:r>
            <a:r>
              <a:rPr lang="de-DE" dirty="0"/>
              <a:t>', '</a:t>
            </a:r>
            <a:r>
              <a:rPr lang="de-DE" dirty="0" err="1"/>
              <a:t>anlage_orgnr</a:t>
            </a:r>
            <a:r>
              <a:rPr lang="de-DE" dirty="0"/>
              <a:t>') \n" +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"</a:t>
            </a:r>
            <a:r>
              <a:rPr lang="de-DE" dirty="0" err="1"/>
              <a:t>values</a:t>
            </a:r>
            <a:r>
              <a:rPr lang="de-DE" dirty="0"/>
              <a:t> ('" + IDMETA + "', '" + EDOK_VORLAGE_ID + "', '" + META_CODE + "', '" + VALUE + "', '" + ANLAGE_DATUM_META + "', '" + </a:t>
            </a:r>
            <a:r>
              <a:rPr lang="de-DE" dirty="0" err="1"/>
              <a:t>ANLAGE_USER_NR_Meta</a:t>
            </a:r>
            <a:r>
              <a:rPr lang="de-DE" dirty="0"/>
              <a:t> + "', ‚“ + ANLAGE_ORGNR_META + "');";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 err="1"/>
              <a:t>try</a:t>
            </a:r>
            <a:r>
              <a:rPr lang="de-DE" dirty="0"/>
              <a:t>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// Write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MetaCount</a:t>
            </a:r>
            <a:r>
              <a:rPr lang="de-DE" dirty="0"/>
              <a:t> == 0)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// Create a </a:t>
            </a:r>
            <a:r>
              <a:rPr lang="de-DE" dirty="0" err="1"/>
              <a:t>BufferedWriter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BufferedWriter</a:t>
            </a:r>
            <a:r>
              <a:rPr lang="de-DE" dirty="0"/>
              <a:t> </a:t>
            </a:r>
            <a:r>
              <a:rPr lang="de-DE" dirty="0" err="1"/>
              <a:t>writer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BufferedWriter</a:t>
            </a:r>
            <a:r>
              <a:rPr lang="de-DE" dirty="0"/>
              <a:t>(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FileWriter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, </a:t>
            </a:r>
            <a:r>
              <a:rPr lang="de-DE" dirty="0" err="1"/>
              <a:t>true</a:t>
            </a:r>
            <a:r>
              <a:rPr lang="de-DE" dirty="0"/>
              <a:t>));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writer.newLine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writer.write</a:t>
            </a:r>
            <a:r>
              <a:rPr lang="de-DE" dirty="0"/>
              <a:t>("-- Metadaten der Vorlage in Tabelle </a:t>
            </a:r>
            <a:r>
              <a:rPr lang="de-DE" dirty="0" err="1"/>
              <a:t>edok_metadatum</a:t>
            </a:r>
            <a:r>
              <a:rPr lang="de-DE" dirty="0"/>
              <a:t> hinzufügen 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writer.newLine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writer.write</a:t>
            </a:r>
            <a:r>
              <a:rPr lang="de-DE" dirty="0"/>
              <a:t>(</a:t>
            </a:r>
            <a:r>
              <a:rPr lang="de-DE" dirty="0" err="1"/>
              <a:t>MetaQuery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writer.newLine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addTextArea_First_meta</a:t>
            </a:r>
            <a:r>
              <a:rPr lang="de-DE" dirty="0"/>
              <a:t>(</a:t>
            </a:r>
            <a:r>
              <a:rPr lang="de-DE" dirty="0" err="1"/>
              <a:t>textAraetxt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// Close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writer</a:t>
            </a:r>
            <a:endParaRPr lang="de-DE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writer.close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</a:t>
            </a:r>
            <a:r>
              <a:rPr lang="de-DE" dirty="0" err="1"/>
              <a:t>MetaCount</a:t>
            </a:r>
            <a:r>
              <a:rPr lang="de-DE" dirty="0"/>
              <a:t>++;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} </a:t>
            </a:r>
            <a:r>
              <a:rPr lang="de-DE" dirty="0" err="1"/>
              <a:t>else</a:t>
            </a:r>
            <a:r>
              <a:rPr lang="de-DE" dirty="0"/>
              <a:t> {String </a:t>
            </a:r>
            <a:r>
              <a:rPr lang="de-DE" dirty="0" err="1"/>
              <a:t>targetWord</a:t>
            </a:r>
            <a:r>
              <a:rPr lang="de-DE" dirty="0"/>
              <a:t> = "Metadaten";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FileReader</a:t>
            </a:r>
            <a:r>
              <a:rPr lang="de-DE" dirty="0"/>
              <a:t> </a:t>
            </a:r>
            <a:r>
              <a:rPr lang="de-DE" dirty="0" err="1"/>
              <a:t>fileReader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FileReader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BufferedReader</a:t>
            </a:r>
            <a:r>
              <a:rPr lang="de-DE" dirty="0"/>
              <a:t> </a:t>
            </a:r>
            <a:r>
              <a:rPr lang="de-DE" dirty="0" err="1"/>
              <a:t>reader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BufferedReader</a:t>
            </a:r>
            <a:r>
              <a:rPr lang="de-DE" dirty="0"/>
              <a:t>(</a:t>
            </a:r>
            <a:r>
              <a:rPr lang="de-DE" dirty="0" err="1"/>
              <a:t>fileReader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StringBuilder</a:t>
            </a:r>
            <a:r>
              <a:rPr lang="de-DE" dirty="0"/>
              <a:t> </a:t>
            </a:r>
            <a:r>
              <a:rPr lang="de-DE" dirty="0" err="1"/>
              <a:t>fileContent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StringBuilder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String </a:t>
            </a:r>
            <a:r>
              <a:rPr lang="de-DE" dirty="0" err="1"/>
              <a:t>line</a:t>
            </a:r>
            <a:r>
              <a:rPr lang="de-DE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while</a:t>
            </a:r>
            <a:r>
              <a:rPr lang="de-DE" dirty="0"/>
              <a:t> ((</a:t>
            </a:r>
            <a:r>
              <a:rPr lang="de-DE" dirty="0" err="1"/>
              <a:t>line</a:t>
            </a:r>
            <a:r>
              <a:rPr lang="de-DE" dirty="0"/>
              <a:t> = </a:t>
            </a:r>
            <a:r>
              <a:rPr lang="de-DE" dirty="0" err="1"/>
              <a:t>reader.readLine</a:t>
            </a:r>
            <a:r>
              <a:rPr lang="de-DE" dirty="0"/>
              <a:t>()) != null)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    </a:t>
            </a:r>
            <a:r>
              <a:rPr lang="de-DE" dirty="0" err="1"/>
              <a:t>fileContent.append</a:t>
            </a:r>
            <a:r>
              <a:rPr lang="de-DE" dirty="0"/>
              <a:t>(</a:t>
            </a:r>
            <a:r>
              <a:rPr lang="de-DE" dirty="0" err="1"/>
              <a:t>line</a:t>
            </a:r>
            <a:r>
              <a:rPr lang="de-DE" dirty="0"/>
              <a:t>).</a:t>
            </a:r>
            <a:r>
              <a:rPr lang="de-DE" dirty="0" err="1"/>
              <a:t>append</a:t>
            </a:r>
            <a:r>
              <a:rPr lang="de-DE" dirty="0"/>
              <a:t>("\n");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line.contains</a:t>
            </a:r>
            <a:r>
              <a:rPr lang="de-DE" dirty="0"/>
              <a:t>(</a:t>
            </a:r>
            <a:r>
              <a:rPr lang="de-DE" dirty="0" err="1"/>
              <a:t>targetWord</a:t>
            </a:r>
            <a:r>
              <a:rPr lang="de-DE" dirty="0"/>
              <a:t>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		</a:t>
            </a:r>
            <a:r>
              <a:rPr lang="de-DE" dirty="0" err="1"/>
              <a:t>fileContent.append</a:t>
            </a:r>
            <a:r>
              <a:rPr lang="de-DE" dirty="0"/>
              <a:t>(</a:t>
            </a:r>
            <a:r>
              <a:rPr lang="de-DE" dirty="0" err="1"/>
              <a:t>MetaQuery</a:t>
            </a:r>
            <a:r>
              <a:rPr lang="de-DE" dirty="0"/>
              <a:t>).</a:t>
            </a:r>
            <a:r>
              <a:rPr lang="de-DE" dirty="0" err="1"/>
              <a:t>append</a:t>
            </a:r>
            <a:r>
              <a:rPr lang="de-DE" dirty="0"/>
              <a:t>("\n");}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reader.close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	 </a:t>
            </a:r>
            <a:r>
              <a:rPr lang="de-DE" dirty="0" err="1"/>
              <a:t>FileWriter</a:t>
            </a:r>
            <a:r>
              <a:rPr lang="de-DE" dirty="0"/>
              <a:t> </a:t>
            </a:r>
            <a:r>
              <a:rPr lang="de-DE" dirty="0" err="1"/>
              <a:t>fileWriter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FileWriter</a:t>
            </a:r>
            <a:r>
              <a:rPr lang="de-DE" dirty="0"/>
              <a:t>(</a:t>
            </a:r>
            <a:r>
              <a:rPr lang="de-DE" dirty="0" err="1"/>
              <a:t>filePath</a:t>
            </a:r>
            <a:r>
              <a:rPr lang="de-DE" dirty="0"/>
              <a:t>, </a:t>
            </a:r>
            <a:r>
              <a:rPr lang="de-DE" dirty="0" err="1"/>
              <a:t>false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fileWriter.write</a:t>
            </a:r>
            <a:r>
              <a:rPr lang="de-DE" dirty="0"/>
              <a:t>(</a:t>
            </a:r>
            <a:r>
              <a:rPr lang="de-DE" dirty="0" err="1"/>
              <a:t>fileContent.toString</a:t>
            </a:r>
            <a:r>
              <a:rPr lang="de-DE" dirty="0"/>
              <a:t>());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fileWriter.close</a:t>
            </a:r>
            <a:r>
              <a:rPr lang="de-DE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MetaCount</a:t>
            </a:r>
            <a:r>
              <a:rPr lang="de-DE" dirty="0"/>
              <a:t>++;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EditTextArea_meta</a:t>
            </a:r>
            <a:r>
              <a:rPr lang="de-DE" dirty="0"/>
              <a:t>(</a:t>
            </a:r>
            <a:r>
              <a:rPr lang="de-DE" dirty="0" err="1"/>
              <a:t>textAraetxt</a:t>
            </a:r>
            <a:r>
              <a:rPr lang="de-DE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} catch(</a:t>
            </a:r>
            <a:r>
              <a:rPr lang="de-DE" dirty="0" err="1"/>
              <a:t>IOException</a:t>
            </a:r>
            <a:r>
              <a:rPr lang="de-DE" dirty="0"/>
              <a:t> ex){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JOptionPane.showMessageDialog</a:t>
            </a:r>
            <a:r>
              <a:rPr lang="de-DE" dirty="0"/>
              <a:t>(null, "Error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file: " +  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            </a:t>
            </a:r>
            <a:r>
              <a:rPr lang="de-DE" dirty="0" err="1"/>
              <a:t>ex.getMessage</a:t>
            </a:r>
            <a:r>
              <a:rPr lang="de-DE" dirty="0"/>
              <a:t>(), "Error", </a:t>
            </a:r>
            <a:r>
              <a:rPr lang="de-DE" dirty="0" err="1"/>
              <a:t>JOptionPane.ERROR_MESSAGE</a:t>
            </a:r>
            <a:r>
              <a:rPr lang="de-DE" dirty="0"/>
              <a:t>);}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/>
              <a:t>}</a:t>
            </a:r>
          </a:p>
        </p:txBody>
      </p:sp>
      <p:sp>
        <p:nvSpPr>
          <p:cNvPr id="593" name="Rechteck"/>
          <p:cNvSpPr/>
          <p:nvPr/>
        </p:nvSpPr>
        <p:spPr>
          <a:xfrm>
            <a:off x="45709" y="10908228"/>
            <a:ext cx="23954269" cy="531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6" name="Kreis"/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9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0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6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603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604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605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6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6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8" name="Rechteck"/>
          <p:cNvSpPr/>
          <p:nvPr/>
        </p:nvSpPr>
        <p:spPr>
          <a:xfrm>
            <a:off x="2489198" y="0"/>
            <a:ext cx="21894801" cy="28081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09" name="Methode HandleNewMail"/>
          <p:cNvSpPr txBox="1"/>
          <p:nvPr/>
        </p:nvSpPr>
        <p:spPr>
          <a:xfrm>
            <a:off x="2489199" y="1807454"/>
            <a:ext cx="92303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Methode </a:t>
            </a:r>
            <a:r>
              <a:rPr lang="de-DE" sz="4800" dirty="0" err="1"/>
              <a:t>write_meta_Query</a:t>
            </a:r>
            <a:r>
              <a:rPr lang="de-DE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0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51852E-6 L 0.00143 -0.382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38299 L 0.00143 -0.82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 animBg="1"/>
      <p:bldP spid="59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rocedure TIndyKontoHandler.HandleNewMail;…"/>
          <p:cNvSpPr txBox="1"/>
          <p:nvPr/>
        </p:nvSpPr>
        <p:spPr>
          <a:xfrm>
            <a:off x="3317373" y="2644144"/>
            <a:ext cx="18389407" cy="2466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Löschen_konfig</a:t>
            </a:r>
            <a:r>
              <a:rPr lang="de-DE" sz="2800" dirty="0"/>
              <a:t>(String  </a:t>
            </a:r>
            <a:r>
              <a:rPr lang="de-DE" sz="2800" dirty="0" err="1"/>
              <a:t>filename</a:t>
            </a:r>
            <a:r>
              <a:rPr lang="de-DE" sz="2800" dirty="0"/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Löschen_comitted</a:t>
            </a:r>
            <a:r>
              <a:rPr lang="de-DE" sz="2800" dirty="0"/>
              <a:t>(</a:t>
            </a:r>
            <a:r>
              <a:rPr lang="de-DE" sz="2800" dirty="0" err="1"/>
              <a:t>filename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startWord1 = "</a:t>
            </a:r>
            <a:r>
              <a:rPr lang="de-DE" sz="2800" dirty="0" err="1"/>
              <a:t>Folgeschreibenkonfiguration</a:t>
            </a:r>
            <a:r>
              <a:rPr lang="de-DE" sz="2800" dirty="0"/>
              <a:t>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startWord2 = "Folgeschreiben";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startWord3 = "</a:t>
            </a:r>
            <a:r>
              <a:rPr lang="de-DE" sz="2800" dirty="0" err="1"/>
              <a:t>insert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`</a:t>
            </a:r>
            <a:r>
              <a:rPr lang="de-DE" sz="2800" dirty="0" err="1"/>
              <a:t>edok_vorlage_folgeschreiben_konfiguration</a:t>
            </a:r>
            <a:r>
              <a:rPr lang="de-DE" sz="2800" dirty="0"/>
              <a:t>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String </a:t>
            </a:r>
            <a:r>
              <a:rPr lang="de-DE" sz="2800" dirty="0" err="1"/>
              <a:t>endWord</a:t>
            </a:r>
            <a:r>
              <a:rPr lang="de-DE" sz="2800" dirty="0"/>
              <a:t> = ");";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StringBuilder</a:t>
            </a:r>
            <a:r>
              <a:rPr lang="de-DE" sz="2800" dirty="0"/>
              <a:t> </a:t>
            </a:r>
            <a:r>
              <a:rPr lang="de-DE" sz="2800" dirty="0" err="1"/>
              <a:t>text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StringBuilder</a:t>
            </a:r>
            <a:r>
              <a:rPr lang="de-DE" sz="2800" dirty="0"/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try</a:t>
            </a:r>
            <a:r>
              <a:rPr lang="de-DE" sz="2800" dirty="0"/>
              <a:t> (</a:t>
            </a:r>
            <a:r>
              <a:rPr lang="de-DE" sz="2800" dirty="0" err="1"/>
              <a:t>BufferedReader</a:t>
            </a:r>
            <a:r>
              <a:rPr lang="de-DE" sz="2800" dirty="0"/>
              <a:t> </a:t>
            </a:r>
            <a:r>
              <a:rPr lang="de-DE" sz="2800" dirty="0" err="1"/>
              <a:t>reader</a:t>
            </a:r>
            <a:r>
              <a:rPr lang="de-DE" sz="2800" dirty="0"/>
              <a:t> =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BufferedReader</a:t>
            </a:r>
            <a:r>
              <a:rPr lang="de-DE" sz="2800" dirty="0"/>
              <a:t>(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FileReader</a:t>
            </a:r>
            <a:r>
              <a:rPr lang="de-DE" sz="2800" dirty="0"/>
              <a:t>(</a:t>
            </a:r>
            <a:r>
              <a:rPr lang="de-DE" sz="2800" dirty="0" err="1"/>
              <a:t>filename</a:t>
            </a:r>
            <a:r>
              <a:rPr lang="de-DE" sz="2800" dirty="0"/>
              <a:t>)))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 </a:t>
            </a:r>
            <a:r>
              <a:rPr lang="de-DE" sz="2800" dirty="0" err="1"/>
              <a:t>line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 </a:t>
            </a:r>
            <a:r>
              <a:rPr lang="de-DE" sz="2800" dirty="0" err="1"/>
              <a:t>previousLine</a:t>
            </a:r>
            <a:r>
              <a:rPr lang="de-DE" sz="2800" dirty="0"/>
              <a:t> = null;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while</a:t>
            </a:r>
            <a:r>
              <a:rPr lang="de-DE" sz="2800" dirty="0"/>
              <a:t> ((</a:t>
            </a:r>
            <a:r>
              <a:rPr lang="de-DE" sz="2800" dirty="0" err="1"/>
              <a:t>line</a:t>
            </a:r>
            <a:r>
              <a:rPr lang="de-DE" sz="2800" dirty="0"/>
              <a:t> = </a:t>
            </a:r>
            <a:r>
              <a:rPr lang="de-DE" sz="2800" dirty="0" err="1"/>
              <a:t>reader.readLine</a:t>
            </a:r>
            <a:r>
              <a:rPr lang="de-DE" sz="2800" dirty="0"/>
              <a:t>()) != null)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</a:t>
            </a:r>
            <a:r>
              <a:rPr lang="de-DE" sz="2800" dirty="0" err="1"/>
              <a:t>if</a:t>
            </a:r>
            <a:r>
              <a:rPr lang="de-DE" sz="2800" dirty="0"/>
              <a:t> (</a:t>
            </a:r>
            <a:r>
              <a:rPr lang="de-DE" sz="2800" dirty="0" err="1"/>
              <a:t>line.contains</a:t>
            </a:r>
            <a:r>
              <a:rPr lang="de-DE" sz="2800" dirty="0"/>
              <a:t>(startWord1) || (</a:t>
            </a:r>
            <a:r>
              <a:rPr lang="de-DE" sz="2800" dirty="0" err="1"/>
              <a:t>line.contains</a:t>
            </a:r>
            <a:r>
              <a:rPr lang="de-DE" sz="2800" dirty="0"/>
              <a:t>(startWord2))||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(</a:t>
            </a:r>
            <a:r>
              <a:rPr lang="de-DE" sz="2800" dirty="0" err="1"/>
              <a:t>line.contains</a:t>
            </a:r>
            <a:r>
              <a:rPr lang="de-DE" sz="2800" dirty="0"/>
              <a:t>(startWord3)))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if</a:t>
            </a:r>
            <a:r>
              <a:rPr lang="de-DE" sz="2800" dirty="0"/>
              <a:t> (</a:t>
            </a:r>
            <a:r>
              <a:rPr lang="de-DE" sz="2800" dirty="0" err="1"/>
              <a:t>line.contains</a:t>
            </a:r>
            <a:r>
              <a:rPr lang="de-DE" sz="2800" dirty="0"/>
              <a:t>(startWord3)){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         </a:t>
            </a:r>
            <a:r>
              <a:rPr lang="de-DE" sz="2800" dirty="0" err="1"/>
              <a:t>KonfigCount</a:t>
            </a:r>
            <a:r>
              <a:rPr lang="de-DE" sz="2800" dirty="0"/>
              <a:t>--;}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previousLine</a:t>
            </a:r>
            <a:r>
              <a:rPr lang="de-DE" sz="2800" dirty="0"/>
              <a:t> = null;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toggle</a:t>
            </a:r>
            <a:r>
              <a:rPr lang="de-DE" sz="2800" dirty="0"/>
              <a:t> =</a:t>
            </a:r>
            <a:r>
              <a:rPr lang="de-DE" sz="2800" dirty="0" err="1"/>
              <a:t>true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} </a:t>
            </a:r>
            <a:r>
              <a:rPr lang="de-DE" sz="2800" dirty="0" err="1"/>
              <a:t>else</a:t>
            </a:r>
            <a:r>
              <a:rPr lang="de-DE" sz="2800" dirty="0"/>
              <a:t>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if</a:t>
            </a:r>
            <a:r>
              <a:rPr lang="de-DE" sz="2800" dirty="0"/>
              <a:t> (</a:t>
            </a:r>
            <a:r>
              <a:rPr lang="de-DE" sz="2800" dirty="0" err="1"/>
              <a:t>previousLine</a:t>
            </a:r>
            <a:r>
              <a:rPr lang="de-DE" sz="2800" dirty="0"/>
              <a:t> != null)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text.append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).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("\n");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if</a:t>
            </a:r>
            <a:r>
              <a:rPr lang="de-DE" sz="2800" dirty="0">
                <a:latin typeface="Courier"/>
                <a:ea typeface="Courier"/>
                <a:cs typeface="Courier"/>
              </a:rPr>
              <a:t>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line.contains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endWord</a:t>
            </a:r>
            <a:r>
              <a:rPr lang="de-DE" sz="2800" dirty="0">
                <a:latin typeface="Courier"/>
                <a:ea typeface="Courier"/>
                <a:cs typeface="Courier"/>
              </a:rPr>
              <a:t>)&amp;&amp;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toggle</a:t>
            </a:r>
            <a:r>
              <a:rPr lang="de-DE" sz="2800" dirty="0">
                <a:latin typeface="Courier"/>
                <a:ea typeface="Courier"/>
                <a:cs typeface="Courier"/>
              </a:rPr>
              <a:t> ==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true</a:t>
            </a:r>
            <a:r>
              <a:rPr lang="de-DE" sz="2800" dirty="0">
                <a:latin typeface="Courier"/>
                <a:ea typeface="Courier"/>
                <a:cs typeface="Courier"/>
              </a:rPr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=null;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toggle</a:t>
            </a:r>
            <a:r>
              <a:rPr lang="de-DE" sz="2800" dirty="0">
                <a:latin typeface="Courier"/>
                <a:ea typeface="Courier"/>
                <a:cs typeface="Courier"/>
              </a:rPr>
              <a:t> =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false</a:t>
            </a:r>
            <a:r>
              <a:rPr lang="de-DE" sz="2800" dirty="0">
                <a:latin typeface="Courier"/>
                <a:ea typeface="Courier"/>
                <a:cs typeface="Courier"/>
              </a:rPr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continue</a:t>
            </a:r>
            <a:r>
              <a:rPr lang="de-DE" sz="2800" dirty="0">
                <a:latin typeface="Courier"/>
                <a:ea typeface="Courier"/>
                <a:cs typeface="Courier"/>
              </a:rPr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 =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line</a:t>
            </a:r>
            <a:r>
              <a:rPr lang="de-DE" sz="2800" dirty="0">
                <a:latin typeface="Courier"/>
                <a:ea typeface="Courier"/>
                <a:cs typeface="Courier"/>
              </a:rPr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//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Append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the</a:t>
            </a:r>
            <a:r>
              <a:rPr lang="de-DE" sz="2800" dirty="0">
                <a:latin typeface="Courier"/>
                <a:ea typeface="Courier"/>
                <a:cs typeface="Courier"/>
              </a:rPr>
              <a:t> last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line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if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it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wasn't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skipped</a:t>
            </a: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if</a:t>
            </a:r>
            <a:r>
              <a:rPr lang="de-DE" sz="2800" dirty="0">
                <a:latin typeface="Courier"/>
                <a:ea typeface="Courier"/>
                <a:cs typeface="Courier"/>
              </a:rPr>
              <a:t>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 != null 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text.append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previousLine</a:t>
            </a:r>
            <a:r>
              <a:rPr lang="de-DE" sz="2800" dirty="0">
                <a:latin typeface="Courier"/>
                <a:ea typeface="Courier"/>
                <a:cs typeface="Courier"/>
              </a:rPr>
              <a:t>).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append</a:t>
            </a:r>
            <a:r>
              <a:rPr lang="de-DE" sz="2800" dirty="0">
                <a:latin typeface="Courier"/>
                <a:ea typeface="Courier"/>
                <a:cs typeface="Courier"/>
              </a:rPr>
              <a:t>("\n");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//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reader.close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} catch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IOException</a:t>
            </a:r>
            <a:r>
              <a:rPr lang="de-DE" sz="2800" dirty="0">
                <a:latin typeface="Courier"/>
                <a:ea typeface="Courier"/>
                <a:cs typeface="Courier"/>
              </a:rPr>
              <a:t> ex)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ex.printStackTrace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try</a:t>
            </a:r>
            <a:r>
              <a:rPr lang="de-DE" sz="2800" dirty="0">
                <a:latin typeface="Courier"/>
                <a:ea typeface="Courier"/>
                <a:cs typeface="Courier"/>
              </a:rPr>
              <a:t>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BufferedWriter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writer</a:t>
            </a:r>
            <a:r>
              <a:rPr lang="de-DE" sz="2800" dirty="0">
                <a:latin typeface="Courier"/>
                <a:ea typeface="Courier"/>
                <a:cs typeface="Courier"/>
              </a:rPr>
              <a:t> =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new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BufferedWriter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new</a:t>
            </a:r>
            <a:r>
              <a:rPr lang="de-DE" sz="2800" dirty="0">
                <a:latin typeface="Courier"/>
                <a:ea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FileWriter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filename</a:t>
            </a:r>
            <a:r>
              <a:rPr lang="de-DE" sz="2800" dirty="0">
                <a:latin typeface="Courier"/>
                <a:ea typeface="Courier"/>
                <a:cs typeface="Courier"/>
              </a:rPr>
              <a:t>)))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writer.write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text.toString</a:t>
            </a:r>
            <a:r>
              <a:rPr lang="de-DE" sz="2800" dirty="0">
                <a:latin typeface="Courier"/>
                <a:ea typeface="Courier"/>
                <a:cs typeface="Courier"/>
              </a:rPr>
              <a:t>());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>
              <a:latin typeface="Courier"/>
              <a:ea typeface="Courier"/>
              <a:cs typeface="Courier"/>
            </a:endParaR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//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writer.close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} catch 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IOException</a:t>
            </a:r>
            <a:r>
              <a:rPr lang="de-DE" sz="2800" dirty="0">
                <a:latin typeface="Courier"/>
                <a:ea typeface="Courier"/>
                <a:cs typeface="Courier"/>
              </a:rPr>
              <a:t> ex)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       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ex.printStackTrace</a:t>
            </a:r>
            <a:r>
              <a:rPr lang="de-DE" sz="2800" dirty="0">
                <a:latin typeface="Courier"/>
                <a:ea typeface="Courier"/>
                <a:cs typeface="Courier"/>
              </a:rPr>
              <a:t>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 err="1">
                <a:latin typeface="Courier"/>
                <a:ea typeface="Courier"/>
                <a:cs typeface="Courier"/>
              </a:rPr>
              <a:t>DeleteTextArea_konfig</a:t>
            </a:r>
            <a:r>
              <a:rPr lang="de-DE" sz="2800" dirty="0">
                <a:latin typeface="Courier"/>
                <a:ea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ea typeface="Courier"/>
                <a:cs typeface="Courier"/>
              </a:rPr>
              <a:t>textAraetxt</a:t>
            </a:r>
            <a:r>
              <a:rPr lang="de-DE" sz="2800" dirty="0">
                <a:latin typeface="Courier"/>
                <a:ea typeface="Courier"/>
                <a:cs typeface="Courier"/>
              </a:rPr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>
                <a:latin typeface="Courier"/>
                <a:ea typeface="Courier"/>
                <a:cs typeface="Courier"/>
              </a:rPr>
              <a:t>}</a:t>
            </a:r>
          </a:p>
        </p:txBody>
      </p:sp>
      <p:sp>
        <p:nvSpPr>
          <p:cNvPr id="593" name="Rechteck"/>
          <p:cNvSpPr/>
          <p:nvPr/>
        </p:nvSpPr>
        <p:spPr>
          <a:xfrm>
            <a:off x="45709" y="10908228"/>
            <a:ext cx="23954269" cy="531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6" name="Kreis"/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9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0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6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603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604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605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6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6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8" name="Rechteck"/>
          <p:cNvSpPr/>
          <p:nvPr/>
        </p:nvSpPr>
        <p:spPr>
          <a:xfrm>
            <a:off x="2489198" y="0"/>
            <a:ext cx="21894801" cy="28081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09" name="Methode HandleNewMail"/>
          <p:cNvSpPr txBox="1"/>
          <p:nvPr/>
        </p:nvSpPr>
        <p:spPr>
          <a:xfrm>
            <a:off x="2062479" y="1807454"/>
            <a:ext cx="92303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sz="4800" dirty="0"/>
              <a:t>Methode </a:t>
            </a:r>
            <a:r>
              <a:rPr lang="de-DE" sz="4800" dirty="0" err="1"/>
              <a:t>Löschen_konfig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76591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40741E-6 L 0.00182 -0.5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" y="-2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50069 L 0.00059 -0.991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9 -0.99178 L 0.00182 -1.19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 animBg="1"/>
      <p:bldP spid="592" grpId="1" animBg="1"/>
      <p:bldP spid="592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Kreis"/>
          <p:cNvSpPr/>
          <p:nvPr/>
        </p:nvSpPr>
        <p:spPr>
          <a:xfrm>
            <a:off x="967821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9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0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3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303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304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305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3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3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Analyse"/>
          <p:cNvSpPr txBox="1"/>
          <p:nvPr/>
        </p:nvSpPr>
        <p:spPr>
          <a:xfrm>
            <a:off x="10593807" y="3893688"/>
            <a:ext cx="3196388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lang="de-DE" dirty="0"/>
              <a:t>Test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02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rocedure TIndyKontoHandler.HandleNewMail;…"/>
          <p:cNvSpPr txBox="1"/>
          <p:nvPr/>
        </p:nvSpPr>
        <p:spPr>
          <a:xfrm>
            <a:off x="3317373" y="1832371"/>
            <a:ext cx="18389407" cy="1604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@Test 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testIsDigit_WhenAllDigits_ReturnsTrue</a:t>
            </a:r>
            <a:r>
              <a:rPr lang="de-DE" sz="2800" dirty="0"/>
              <a:t>()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Given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String[] </a:t>
            </a:r>
            <a:r>
              <a:rPr lang="de-DE" sz="2800" dirty="0" err="1"/>
              <a:t>allDigits</a:t>
            </a:r>
            <a:r>
              <a:rPr lang="de-DE" sz="2800" dirty="0"/>
              <a:t> = {"123", "456", "789"};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When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boolean</a:t>
            </a:r>
            <a:r>
              <a:rPr lang="de-DE" sz="2800" dirty="0"/>
              <a:t> </a:t>
            </a:r>
            <a:r>
              <a:rPr lang="de-DE" sz="2800" dirty="0" err="1"/>
              <a:t>result</a:t>
            </a:r>
            <a:r>
              <a:rPr lang="de-DE" sz="2800" dirty="0"/>
              <a:t> = </a:t>
            </a:r>
            <a:r>
              <a:rPr lang="de-DE" sz="2800" dirty="0" err="1"/>
              <a:t>DigitChecker.isDigit</a:t>
            </a:r>
            <a:r>
              <a:rPr lang="de-DE" sz="2800" dirty="0"/>
              <a:t>(</a:t>
            </a:r>
            <a:r>
              <a:rPr lang="de-DE" sz="2800" dirty="0" err="1"/>
              <a:t>allDigits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Then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assertEquals</a:t>
            </a:r>
            <a:r>
              <a:rPr lang="de-DE" sz="2800" dirty="0"/>
              <a:t>(</a:t>
            </a:r>
            <a:r>
              <a:rPr lang="de-DE" sz="2800" dirty="0" err="1"/>
              <a:t>true</a:t>
            </a:r>
            <a:r>
              <a:rPr lang="de-DE" sz="2800" dirty="0"/>
              <a:t>, </a:t>
            </a:r>
            <a:r>
              <a:rPr lang="de-DE" sz="2800" dirty="0" err="1"/>
              <a:t>result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@Test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testIsDigit_WhenContainsNonDigit_ReturnsFalse</a:t>
            </a:r>
            <a:r>
              <a:rPr lang="de-DE" sz="2800" dirty="0"/>
              <a:t>()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Given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String[] </a:t>
            </a:r>
            <a:r>
              <a:rPr lang="de-DE" sz="2800" dirty="0" err="1"/>
              <a:t>containsNonDigit</a:t>
            </a:r>
            <a:r>
              <a:rPr lang="de-DE" sz="2800" dirty="0"/>
              <a:t> = {"123", "</a:t>
            </a:r>
            <a:r>
              <a:rPr lang="de-DE" sz="2800" dirty="0" err="1"/>
              <a:t>abc</a:t>
            </a:r>
            <a:r>
              <a:rPr lang="de-DE" sz="2800" dirty="0"/>
              <a:t>", "456"};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When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boolean</a:t>
            </a:r>
            <a:r>
              <a:rPr lang="de-DE" sz="2800" dirty="0"/>
              <a:t> </a:t>
            </a:r>
            <a:r>
              <a:rPr lang="de-DE" sz="2800" dirty="0" err="1"/>
              <a:t>result</a:t>
            </a:r>
            <a:r>
              <a:rPr lang="de-DE" sz="2800" dirty="0"/>
              <a:t> = </a:t>
            </a:r>
            <a:r>
              <a:rPr lang="de-DE" sz="2800" dirty="0" err="1"/>
              <a:t>DigitChecker.isDigit</a:t>
            </a:r>
            <a:r>
              <a:rPr lang="de-DE" sz="2800" dirty="0"/>
              <a:t>(</a:t>
            </a:r>
            <a:r>
              <a:rPr lang="de-DE" sz="2800" dirty="0" err="1"/>
              <a:t>containsNonDigit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// </a:t>
            </a:r>
            <a:r>
              <a:rPr lang="de-DE" sz="2800" dirty="0" err="1"/>
              <a:t>Then</a:t>
            </a: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assertFalse</a:t>
            </a:r>
            <a:r>
              <a:rPr lang="de-DE" sz="2800" dirty="0"/>
              <a:t>(</a:t>
            </a:r>
            <a:r>
              <a:rPr lang="de-DE" sz="2800" dirty="0" err="1"/>
              <a:t>result</a:t>
            </a:r>
            <a:r>
              <a:rPr lang="de-DE" sz="2800" dirty="0"/>
              <a:t>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lang="de-DE" sz="2800" dirty="0"/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</a:t>
            </a:r>
            <a:r>
              <a:rPr lang="de-DE" sz="2800" dirty="0" err="1"/>
              <a:t>class</a:t>
            </a:r>
            <a:r>
              <a:rPr lang="de-DE" sz="2800" dirty="0"/>
              <a:t> </a:t>
            </a:r>
            <a:r>
              <a:rPr lang="de-DE" sz="2800" dirty="0" err="1"/>
              <a:t>DigitChecker</a:t>
            </a:r>
            <a:r>
              <a:rPr lang="de-DE" sz="2800" dirty="0"/>
              <a:t>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boolean</a:t>
            </a:r>
            <a:r>
              <a:rPr lang="de-DE" sz="2800" dirty="0"/>
              <a:t> </a:t>
            </a:r>
            <a:r>
              <a:rPr lang="de-DE" sz="2800" dirty="0" err="1"/>
              <a:t>isDigit</a:t>
            </a:r>
            <a:r>
              <a:rPr lang="de-DE" sz="2800" dirty="0"/>
              <a:t>(String... </a:t>
            </a:r>
            <a:r>
              <a:rPr lang="de-DE" sz="2800" dirty="0" err="1"/>
              <a:t>text</a:t>
            </a:r>
            <a:r>
              <a:rPr lang="de-DE" sz="2800" dirty="0"/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for</a:t>
            </a:r>
            <a:r>
              <a:rPr lang="de-DE" sz="2800" dirty="0"/>
              <a:t> (String s : </a:t>
            </a:r>
            <a:r>
              <a:rPr lang="de-DE" sz="2800" dirty="0" err="1"/>
              <a:t>text</a:t>
            </a:r>
            <a:r>
              <a:rPr lang="de-DE" sz="2800" dirty="0"/>
              <a:t>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</a:t>
            </a:r>
            <a:r>
              <a:rPr lang="de-DE" sz="2800" dirty="0" err="1"/>
              <a:t>if</a:t>
            </a:r>
            <a:r>
              <a:rPr lang="de-DE" sz="2800" dirty="0"/>
              <a:t> (!</a:t>
            </a:r>
            <a:r>
              <a:rPr lang="de-DE" sz="2800" dirty="0" err="1"/>
              <a:t>s.matches</a:t>
            </a:r>
            <a:r>
              <a:rPr lang="de-DE" sz="2800" dirty="0"/>
              <a:t>("[0-9]+")) {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    </a:t>
            </a:r>
            <a:r>
              <a:rPr lang="de-DE" sz="2800" dirty="0" err="1"/>
              <a:t>return</a:t>
            </a:r>
            <a:r>
              <a:rPr lang="de-DE" sz="2800" dirty="0"/>
              <a:t> </a:t>
            </a:r>
            <a:r>
              <a:rPr lang="de-DE" sz="2800" dirty="0" err="1"/>
              <a:t>false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    </a:t>
            </a:r>
            <a:r>
              <a:rPr lang="de-DE" sz="2800" dirty="0" err="1"/>
              <a:t>return</a:t>
            </a:r>
            <a:r>
              <a:rPr lang="de-DE" sz="2800" dirty="0"/>
              <a:t> </a:t>
            </a:r>
            <a:r>
              <a:rPr lang="de-DE" sz="2800" dirty="0" err="1"/>
              <a:t>true</a:t>
            </a:r>
            <a:r>
              <a:rPr lang="de-DE" sz="2800" dirty="0"/>
              <a:t>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    }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lang="de-DE" sz="2800" dirty="0"/>
              <a:t>}</a:t>
            </a:r>
            <a:endParaRPr dirty="0"/>
          </a:p>
        </p:txBody>
      </p:sp>
      <p:sp>
        <p:nvSpPr>
          <p:cNvPr id="593" name="Rechteck"/>
          <p:cNvSpPr/>
          <p:nvPr/>
        </p:nvSpPr>
        <p:spPr>
          <a:xfrm>
            <a:off x="45709" y="10908228"/>
            <a:ext cx="23954269" cy="531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4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5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6" name="Kreis"/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7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8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9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0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1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602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603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604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605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606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607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8" name="Rechteck"/>
          <p:cNvSpPr/>
          <p:nvPr/>
        </p:nvSpPr>
        <p:spPr>
          <a:xfrm>
            <a:off x="49160" y="-91383"/>
            <a:ext cx="18078687" cy="28995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9" name="Methode HandleNewMail"/>
          <p:cNvSpPr txBox="1"/>
          <p:nvPr/>
        </p:nvSpPr>
        <p:spPr>
          <a:xfrm>
            <a:off x="2489199" y="1807454"/>
            <a:ext cx="82092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lang="de-DE" dirty="0"/>
              <a:t>Test der Methode </a:t>
            </a:r>
            <a:r>
              <a:rPr lang="de-DE" sz="4800" dirty="0" err="1"/>
              <a:t>IsDigit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19 -0.416251" pathEditMode="relative">
                                      <p:cBhvr>
                                        <p:cTn id="6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1869539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" name="Inhaltsplatzhalter 3">
            <a:extLst>
              <a:ext uri="{FF2B5EF4-FFF2-40B4-BE49-F238E27FC236}">
                <a16:creationId xmlns:a16="http://schemas.microsoft.com/office/drawing/2014/main" id="{8E903B59-94CA-FCFD-BDB4-6FABBA3C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25970" y="4391333"/>
            <a:ext cx="7115164" cy="5852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326A81D-AAB7-8A3C-B52F-3DE0C25F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97" y="4406208"/>
            <a:ext cx="14290459" cy="569556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5DE717B1-8D87-9B5E-E4CC-C670618DBD5E}"/>
              </a:ext>
            </a:extLst>
          </p:cNvPr>
          <p:cNvSpPr/>
          <p:nvPr/>
        </p:nvSpPr>
        <p:spPr>
          <a:xfrm>
            <a:off x="15725970" y="9247140"/>
            <a:ext cx="7115164" cy="102146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D760007-D6AC-1E13-01F7-E9DA265E98D4}"/>
              </a:ext>
            </a:extLst>
          </p:cNvPr>
          <p:cNvSpPr/>
          <p:nvPr/>
        </p:nvSpPr>
        <p:spPr>
          <a:xfrm>
            <a:off x="6476657" y="9163269"/>
            <a:ext cx="1915502" cy="68814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E894274-4408-192D-05D4-24BDCB962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617" y="5921154"/>
            <a:ext cx="8561418" cy="2165193"/>
          </a:xfrm>
          <a:prstGeom prst="rect">
            <a:avLst/>
          </a:prstGeom>
        </p:spPr>
      </p:pic>
      <p:pic>
        <p:nvPicPr>
          <p:cNvPr id="22" name="Rechteck Rechteck" descr="Rechteck Rechteck">
            <a:extLst>
              <a:ext uri="{FF2B5EF4-FFF2-40B4-BE49-F238E27FC236}">
                <a16:creationId xmlns:a16="http://schemas.microsoft.com/office/drawing/2014/main" id="{5AD3BE78-D464-F6A9-E921-21B21A7BC62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68" y="8668924"/>
            <a:ext cx="6766560" cy="3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82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3">
            <a:extLst>
              <a:ext uri="{FF2B5EF4-FFF2-40B4-BE49-F238E27FC236}">
                <a16:creationId xmlns:a16="http://schemas.microsoft.com/office/drawing/2014/main" id="{B12DF50C-E638-2C55-A8E6-9C8121F4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714" y="1813959"/>
            <a:ext cx="11735744" cy="965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7" name="Rechteck Rechteck" descr="Rechteck Rechteck">
            <a:extLst>
              <a:ext uri="{FF2B5EF4-FFF2-40B4-BE49-F238E27FC236}">
                <a16:creationId xmlns:a16="http://schemas.microsoft.com/office/drawing/2014/main" id="{4971FDFD-21DB-9B3C-4F64-98651005E1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271" y="6719670"/>
            <a:ext cx="5817337" cy="266700"/>
          </a:xfrm>
          <a:prstGeom prst="rect">
            <a:avLst/>
          </a:prstGeom>
        </p:spPr>
      </p:pic>
      <p:pic>
        <p:nvPicPr>
          <p:cNvPr id="26" name="Rechteck Rechteck" descr="Rechteck Rechteck">
            <a:extLst>
              <a:ext uri="{FF2B5EF4-FFF2-40B4-BE49-F238E27FC236}">
                <a16:creationId xmlns:a16="http://schemas.microsoft.com/office/drawing/2014/main" id="{307E1027-F3B1-E78B-D8AB-F9DFBC6BD6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578" y="5787572"/>
            <a:ext cx="5733879" cy="129785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F398C95A-F886-DACC-37A0-B5DC3D945726}"/>
              </a:ext>
            </a:extLst>
          </p:cNvPr>
          <p:cNvSpPr/>
          <p:nvPr/>
        </p:nvSpPr>
        <p:spPr>
          <a:xfrm>
            <a:off x="14342158" y="5083910"/>
            <a:ext cx="146637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99B55F2-8EA4-2CEF-E07B-64D0AE2D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798" y="5684424"/>
            <a:ext cx="6585578" cy="16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64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3">
            <a:extLst>
              <a:ext uri="{FF2B5EF4-FFF2-40B4-BE49-F238E27FC236}">
                <a16:creationId xmlns:a16="http://schemas.microsoft.com/office/drawing/2014/main" id="{B12DF50C-E638-2C55-A8E6-9C8121F4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621" y="1813959"/>
            <a:ext cx="11513929" cy="965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7" name="Rechteck Rechteck" descr="Rechteck Rechteck">
            <a:extLst>
              <a:ext uri="{FF2B5EF4-FFF2-40B4-BE49-F238E27FC236}">
                <a16:creationId xmlns:a16="http://schemas.microsoft.com/office/drawing/2014/main" id="{4971FDFD-21DB-9B3C-4F64-98651005E1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05" y="6963510"/>
            <a:ext cx="5700711" cy="266700"/>
          </a:xfrm>
          <a:prstGeom prst="rect">
            <a:avLst/>
          </a:prstGeom>
        </p:spPr>
      </p:pic>
      <p:pic>
        <p:nvPicPr>
          <p:cNvPr id="26" name="Rechteck Rechteck" descr="Rechteck Rechteck">
            <a:extLst>
              <a:ext uri="{FF2B5EF4-FFF2-40B4-BE49-F238E27FC236}">
                <a16:creationId xmlns:a16="http://schemas.microsoft.com/office/drawing/2014/main" id="{307E1027-F3B1-E78B-D8AB-F9DFBC6BD6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579" y="5787572"/>
            <a:ext cx="5618214" cy="1562352"/>
          </a:xfrm>
          <a:prstGeom prst="rect">
            <a:avLst/>
          </a:prstGeom>
        </p:spPr>
      </p:pic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99B55F2-8EA4-2CEF-E07B-64D0AE2D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797" y="5665553"/>
            <a:ext cx="6585578" cy="1684372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F398C95A-F886-DACC-37A0-B5DC3D945726}"/>
              </a:ext>
            </a:extLst>
          </p:cNvPr>
          <p:cNvSpPr/>
          <p:nvPr/>
        </p:nvSpPr>
        <p:spPr>
          <a:xfrm>
            <a:off x="9132557" y="10666595"/>
            <a:ext cx="146637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463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Kreis"/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Vorstellung"/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9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91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92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93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94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95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6" name="Vorstellung"/>
          <p:cNvSpPr txBox="1"/>
          <p:nvPr/>
        </p:nvSpPr>
        <p:spPr>
          <a:xfrm>
            <a:off x="8241157" y="3936888"/>
            <a:ext cx="7901687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dirty="0" err="1"/>
              <a:t>Vorstellung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3">
            <a:extLst>
              <a:ext uri="{FF2B5EF4-FFF2-40B4-BE49-F238E27FC236}">
                <a16:creationId xmlns:a16="http://schemas.microsoft.com/office/drawing/2014/main" id="{B12DF50C-E638-2C55-A8E6-9C8121F4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426" y="1813959"/>
            <a:ext cx="11524320" cy="965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7" name="Rechteck Rechteck" descr="Rechteck Rechteck">
            <a:extLst>
              <a:ext uri="{FF2B5EF4-FFF2-40B4-BE49-F238E27FC236}">
                <a16:creationId xmlns:a16="http://schemas.microsoft.com/office/drawing/2014/main" id="{4971FDFD-21DB-9B3C-4F64-98651005E1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271" y="7192110"/>
            <a:ext cx="5730241" cy="266700"/>
          </a:xfrm>
          <a:prstGeom prst="rect">
            <a:avLst/>
          </a:prstGeom>
        </p:spPr>
      </p:pic>
      <p:pic>
        <p:nvPicPr>
          <p:cNvPr id="26" name="Rechteck Rechteck" descr="Rechteck Rechteck">
            <a:extLst>
              <a:ext uri="{FF2B5EF4-FFF2-40B4-BE49-F238E27FC236}">
                <a16:creationId xmlns:a16="http://schemas.microsoft.com/office/drawing/2014/main" id="{307E1027-F3B1-E78B-D8AB-F9DFBC6BD6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579" y="5787572"/>
            <a:ext cx="5628168" cy="1795852"/>
          </a:xfrm>
          <a:prstGeom prst="rect">
            <a:avLst/>
          </a:prstGeom>
        </p:spPr>
      </p:pic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99B55F2-8EA4-2CEF-E07B-64D0AE2D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797" y="5741987"/>
            <a:ext cx="6585578" cy="1887021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F398C95A-F886-DACC-37A0-B5DC3D945726}"/>
              </a:ext>
            </a:extLst>
          </p:cNvPr>
          <p:cNvSpPr/>
          <p:nvPr/>
        </p:nvSpPr>
        <p:spPr>
          <a:xfrm>
            <a:off x="14256757" y="9783210"/>
            <a:ext cx="146637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24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3">
            <a:extLst>
              <a:ext uri="{FF2B5EF4-FFF2-40B4-BE49-F238E27FC236}">
                <a16:creationId xmlns:a16="http://schemas.microsoft.com/office/drawing/2014/main" id="{B12DF50C-E638-2C55-A8E6-9C8121F4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427" y="1813959"/>
            <a:ext cx="11524318" cy="965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6" name="Rechteck Rechteck" descr="Rechteck Rechteck">
            <a:extLst>
              <a:ext uri="{FF2B5EF4-FFF2-40B4-BE49-F238E27FC236}">
                <a16:creationId xmlns:a16="http://schemas.microsoft.com/office/drawing/2014/main" id="{307E1027-F3B1-E78B-D8AB-F9DFBC6BD6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06" y="5787572"/>
            <a:ext cx="5657040" cy="2061028"/>
          </a:xfrm>
          <a:prstGeom prst="rect">
            <a:avLst/>
          </a:prstGeom>
        </p:spPr>
      </p:pic>
      <p:pic>
        <p:nvPicPr>
          <p:cNvPr id="27" name="Rechteck Rechteck" descr="Rechteck Rechteck">
            <a:extLst>
              <a:ext uri="{FF2B5EF4-FFF2-40B4-BE49-F238E27FC236}">
                <a16:creationId xmlns:a16="http://schemas.microsoft.com/office/drawing/2014/main" id="{4971FDFD-21DB-9B3C-4F64-98651005E1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697" y="7420710"/>
            <a:ext cx="5766816" cy="266700"/>
          </a:xfrm>
          <a:prstGeom prst="rect">
            <a:avLst/>
          </a:prstGeom>
        </p:spPr>
      </p:pic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99B55F2-8EA4-2CEF-E07B-64D0AE2D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797" y="5874575"/>
            <a:ext cx="6585578" cy="1887021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F398C95A-F886-DACC-37A0-B5DC3D945726}"/>
              </a:ext>
            </a:extLst>
          </p:cNvPr>
          <p:cNvSpPr/>
          <p:nvPr/>
        </p:nvSpPr>
        <p:spPr>
          <a:xfrm>
            <a:off x="15531113" y="10032651"/>
            <a:ext cx="1314167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276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3">
            <a:extLst>
              <a:ext uri="{FF2B5EF4-FFF2-40B4-BE49-F238E27FC236}">
                <a16:creationId xmlns:a16="http://schemas.microsoft.com/office/drawing/2014/main" id="{B12DF50C-E638-2C55-A8E6-9C8121F4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427" y="1813959"/>
            <a:ext cx="11524318" cy="965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6" name="Rechteck Rechteck" descr="Rechteck Rechteck">
            <a:extLst>
              <a:ext uri="{FF2B5EF4-FFF2-40B4-BE49-F238E27FC236}">
                <a16:creationId xmlns:a16="http://schemas.microsoft.com/office/drawing/2014/main" id="{307E1027-F3B1-E78B-D8AB-F9DFBC6BD6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298" y="5689600"/>
            <a:ext cx="5665448" cy="2270760"/>
          </a:xfrm>
          <a:prstGeom prst="rect">
            <a:avLst/>
          </a:prstGeom>
        </p:spPr>
      </p:pic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99B55F2-8EA4-2CEF-E07B-64D0AE2D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9162" y="5645449"/>
            <a:ext cx="5036220" cy="1887021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F398C95A-F886-DACC-37A0-B5DC3D945726}"/>
              </a:ext>
            </a:extLst>
          </p:cNvPr>
          <p:cNvSpPr/>
          <p:nvPr/>
        </p:nvSpPr>
        <p:spPr>
          <a:xfrm>
            <a:off x="15250160" y="10757397"/>
            <a:ext cx="1107440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pic>
        <p:nvPicPr>
          <p:cNvPr id="27" name="Rechteck Rechteck" descr="Rechteck Rechteck">
            <a:extLst>
              <a:ext uri="{FF2B5EF4-FFF2-40B4-BE49-F238E27FC236}">
                <a16:creationId xmlns:a16="http://schemas.microsoft.com/office/drawing/2014/main" id="{4971FDFD-21DB-9B3C-4F64-98651005E1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65" y="7532470"/>
            <a:ext cx="5741351" cy="2667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C66646D-A368-CE8B-33DB-9E0A678D4088}"/>
              </a:ext>
            </a:extLst>
          </p:cNvPr>
          <p:cNvSpPr/>
          <p:nvPr/>
        </p:nvSpPr>
        <p:spPr>
          <a:xfrm>
            <a:off x="10917373" y="6878320"/>
            <a:ext cx="905139" cy="5486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78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7" grpId="0" animBg="1"/>
      <p:bldP spid="1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3070F0-35BF-4E72-6E87-3E776E030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" y="-3252"/>
            <a:ext cx="24665242" cy="11445079"/>
          </a:xfrm>
          <a:prstGeom prst="rect">
            <a:avLst/>
          </a:prstGeom>
        </p:spPr>
      </p:pic>
      <p:sp>
        <p:nvSpPr>
          <p:cNvPr id="2" name="Rechteck">
            <a:extLst>
              <a:ext uri="{FF2B5EF4-FFF2-40B4-BE49-F238E27FC236}">
                <a16:creationId xmlns:a16="http://schemas.microsoft.com/office/drawing/2014/main" id="{E88026C4-E642-044B-55C8-304D1A235A75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314099E5-769A-4B2E-C871-CE999390BC4A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5A603C26-60C7-6F4F-9A62-6CB4B5F2AAF1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11A02C4-BBF4-BF9F-C7E7-082673B89A6E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6F62C15F-2EBA-0D02-D94A-D68DC807B3C9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6440D25F-BEBD-0507-9DE4-092A0C34FF73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18D88DA5-061A-287C-16F8-80C097C9E0A8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ACE2CDAD-9241-2441-803A-8AFB26AA5DDF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Vorstellu</a:t>
            </a:r>
            <a:r>
              <a:rPr lang="de-DE" dirty="0"/>
              <a:t>n</a:t>
            </a:r>
            <a:r>
              <a:rPr dirty="0"/>
              <a:t>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F016748F-4BD8-4854-E11A-A94ABC2FEDB3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/>
              <a:t>Das </a:t>
            </a:r>
            <a:r>
              <a:rPr dirty="0" err="1"/>
              <a:t>Projekt</a:t>
            </a:r>
            <a:endParaRPr dirty="0"/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F31C6CC6-2CB7-B153-2BE0-B9A9A12FB61E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Analy</a:t>
            </a:r>
            <a:r>
              <a:rPr lang="de-DE" dirty="0"/>
              <a:t>s</a:t>
            </a:r>
            <a:r>
              <a:rPr dirty="0"/>
              <a:t>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F088B9D3-CC22-6B21-DC65-456F25DAFE5E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Entwurf</a:t>
            </a:r>
            <a:endParaRPr dirty="0"/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1F3C27D2-E9BB-2031-CAFC-13E301FED5B7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51C2B27B-7B42-0C3F-6E9B-173482194287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D86E2BE4-13A4-9DD9-8FA2-D406EA478587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587CCE-C344-8DEE-C308-758D50323499}"/>
              </a:ext>
            </a:extLst>
          </p:cNvPr>
          <p:cNvSpPr/>
          <p:nvPr/>
        </p:nvSpPr>
        <p:spPr>
          <a:xfrm>
            <a:off x="868726" y="828386"/>
            <a:ext cx="21874042" cy="350128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25F321B-24B9-E184-6791-509F31254787}"/>
              </a:ext>
            </a:extLst>
          </p:cNvPr>
          <p:cNvSpPr/>
          <p:nvPr/>
        </p:nvSpPr>
        <p:spPr>
          <a:xfrm>
            <a:off x="868726" y="4517198"/>
            <a:ext cx="21874042" cy="91133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712BBD8-F7FA-BB6E-4E5C-57A2E234EA31}"/>
              </a:ext>
            </a:extLst>
          </p:cNvPr>
          <p:cNvSpPr/>
          <p:nvPr/>
        </p:nvSpPr>
        <p:spPr>
          <a:xfrm>
            <a:off x="868726" y="5616055"/>
            <a:ext cx="21874042" cy="103718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BA3896B-0E29-A5F3-751D-543D8AF5FD3B}"/>
              </a:ext>
            </a:extLst>
          </p:cNvPr>
          <p:cNvSpPr/>
          <p:nvPr/>
        </p:nvSpPr>
        <p:spPr>
          <a:xfrm>
            <a:off x="868726" y="6840771"/>
            <a:ext cx="21874042" cy="12217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369042-55EC-D4A1-3159-84532266DA06}"/>
              </a:ext>
            </a:extLst>
          </p:cNvPr>
          <p:cNvSpPr/>
          <p:nvPr/>
        </p:nvSpPr>
        <p:spPr>
          <a:xfrm>
            <a:off x="909338" y="8250094"/>
            <a:ext cx="21833430" cy="122179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Rechteck Rechteck" descr="Rechteck Rechteck">
            <a:extLst>
              <a:ext uri="{FF2B5EF4-FFF2-40B4-BE49-F238E27FC236}">
                <a16:creationId xmlns:a16="http://schemas.microsoft.com/office/drawing/2014/main" id="{52C4AF64-C838-F99A-2B2D-839C92574A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" y="21408"/>
            <a:ext cx="2277480" cy="469594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74D2A7B-B26B-3B6B-BE54-FDE4A4A6C1A4}"/>
              </a:ext>
            </a:extLst>
          </p:cNvPr>
          <p:cNvSpPr/>
          <p:nvPr/>
        </p:nvSpPr>
        <p:spPr>
          <a:xfrm>
            <a:off x="909338" y="10244690"/>
            <a:ext cx="21833430" cy="122179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42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ML Klassendiagramm">
            <a:extLst>
              <a:ext uri="{FF2B5EF4-FFF2-40B4-BE49-F238E27FC236}">
                <a16:creationId xmlns:a16="http://schemas.microsoft.com/office/drawing/2014/main" id="{F49E1C68-C317-0D64-732D-D9B4F82A5B00}"/>
              </a:ext>
            </a:extLst>
          </p:cNvPr>
          <p:cNvSpPr txBox="1"/>
          <p:nvPr/>
        </p:nvSpPr>
        <p:spPr>
          <a:xfrm>
            <a:off x="511097" y="603455"/>
            <a:ext cx="11680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lang="de-DE" dirty="0"/>
              <a:t>Screenshot der Anwendung</a:t>
            </a:r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9769FF9-B013-E535-C64D-1755262A75CD}"/>
              </a:ext>
            </a:extLst>
          </p:cNvPr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D541AC70-ADE1-5067-B9E0-C7EC611C76DB}"/>
              </a:ext>
            </a:extLst>
          </p:cNvPr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Kreis">
            <a:extLst>
              <a:ext uri="{FF2B5EF4-FFF2-40B4-BE49-F238E27FC236}">
                <a16:creationId xmlns:a16="http://schemas.microsoft.com/office/drawing/2014/main" id="{D3B5A5DD-8A7B-0B3B-C6D7-FC275730E0C0}"/>
              </a:ext>
            </a:extLst>
          </p:cNvPr>
          <p:cNvSpPr/>
          <p:nvPr/>
        </p:nvSpPr>
        <p:spPr>
          <a:xfrm>
            <a:off x="17752792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77430D57-FC15-FC32-327E-33F5A235573C}"/>
              </a:ext>
            </a:extLst>
          </p:cNvPr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EEA3A910-A64C-FDDA-0FF8-D55554C5B920}"/>
              </a:ext>
            </a:extLst>
          </p:cNvPr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33EA2C45-146A-EE73-C81F-71E0639326C2}"/>
              </a:ext>
            </a:extLst>
          </p:cNvPr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50AFF4B3-A7AA-CAF5-30DA-C9A2A838F569}"/>
              </a:ext>
            </a:extLst>
          </p:cNvPr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Vorstellung">
            <a:extLst>
              <a:ext uri="{FF2B5EF4-FFF2-40B4-BE49-F238E27FC236}">
                <a16:creationId xmlns:a16="http://schemas.microsoft.com/office/drawing/2014/main" id="{C8A51AC7-2526-ACDB-54BB-2A82C3C8A889}"/>
              </a:ext>
            </a:extLst>
          </p:cNvPr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11" name="Das Projekt">
            <a:extLst>
              <a:ext uri="{FF2B5EF4-FFF2-40B4-BE49-F238E27FC236}">
                <a16:creationId xmlns:a16="http://schemas.microsoft.com/office/drawing/2014/main" id="{8175840F-E857-5DC5-7892-E2378BB52ECF}"/>
              </a:ext>
            </a:extLst>
          </p:cNvPr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12" name="Analyse">
            <a:extLst>
              <a:ext uri="{FF2B5EF4-FFF2-40B4-BE49-F238E27FC236}">
                <a16:creationId xmlns:a16="http://schemas.microsoft.com/office/drawing/2014/main" id="{49117C85-ADFE-8011-D761-607F5D180EFF}"/>
              </a:ext>
            </a:extLst>
          </p:cNvPr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13" name="Entwurf">
            <a:extLst>
              <a:ext uri="{FF2B5EF4-FFF2-40B4-BE49-F238E27FC236}">
                <a16:creationId xmlns:a16="http://schemas.microsoft.com/office/drawing/2014/main" id="{8C20849C-914E-AADD-BBE0-85D16B199ACC}"/>
              </a:ext>
            </a:extLst>
          </p:cNvPr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14" name="Implementierung">
            <a:extLst>
              <a:ext uri="{FF2B5EF4-FFF2-40B4-BE49-F238E27FC236}">
                <a16:creationId xmlns:a16="http://schemas.microsoft.com/office/drawing/2014/main" id="{9C3EA75A-5D46-6589-4C2D-21D054441744}"/>
              </a:ext>
            </a:extLst>
          </p:cNvPr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15" name="Fazit + Ausblick">
            <a:extLst>
              <a:ext uri="{FF2B5EF4-FFF2-40B4-BE49-F238E27FC236}">
                <a16:creationId xmlns:a16="http://schemas.microsoft.com/office/drawing/2014/main" id="{3E60EF10-66F1-51D4-4073-AC7DD98E9633}"/>
              </a:ext>
            </a:extLst>
          </p:cNvPr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16" name="Kreis">
            <a:extLst>
              <a:ext uri="{FF2B5EF4-FFF2-40B4-BE49-F238E27FC236}">
                <a16:creationId xmlns:a16="http://schemas.microsoft.com/office/drawing/2014/main" id="{6C8CCF62-4050-75DF-4E80-AA495137C32D}"/>
              </a:ext>
            </a:extLst>
          </p:cNvPr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" name="Inhaltsplatzhalter 3">
            <a:extLst>
              <a:ext uri="{FF2B5EF4-FFF2-40B4-BE49-F238E27FC236}">
                <a16:creationId xmlns:a16="http://schemas.microsoft.com/office/drawing/2014/main" id="{5F02ABCE-144C-B7A9-A2DB-40A5C8ED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3393" y="3809816"/>
            <a:ext cx="14345300" cy="569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AAB2F80-22E8-FC59-75DC-E6CCA2330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4817" y="4487142"/>
            <a:ext cx="12424856" cy="3470031"/>
          </a:xfrm>
          <a:prstGeom prst="rect">
            <a:avLst/>
          </a:prstGeom>
        </p:spPr>
      </p:pic>
      <p:sp>
        <p:nvSpPr>
          <p:cNvPr id="20" name="Abgerundetes Rechteck 5">
            <a:extLst>
              <a:ext uri="{FF2B5EF4-FFF2-40B4-BE49-F238E27FC236}">
                <a16:creationId xmlns:a16="http://schemas.microsoft.com/office/drawing/2014/main" id="{976035F8-713C-AA15-7EF1-94B23B135FA3}"/>
              </a:ext>
            </a:extLst>
          </p:cNvPr>
          <p:cNvSpPr/>
          <p:nvPr/>
        </p:nvSpPr>
        <p:spPr>
          <a:xfrm>
            <a:off x="7348526" y="4560366"/>
            <a:ext cx="2182736" cy="61843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D46A3D4-C7EB-7648-A1DE-9B7BAF042533}"/>
              </a:ext>
            </a:extLst>
          </p:cNvPr>
          <p:cNvSpPr/>
          <p:nvPr/>
        </p:nvSpPr>
        <p:spPr>
          <a:xfrm>
            <a:off x="17110438" y="8673625"/>
            <a:ext cx="1915159" cy="56028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0" name="Abgerundetes Rechteck 5">
            <a:extLst>
              <a:ext uri="{FF2B5EF4-FFF2-40B4-BE49-F238E27FC236}">
                <a16:creationId xmlns:a16="http://schemas.microsoft.com/office/drawing/2014/main" id="{EB2BA458-082F-B4CB-B45D-787A4561F12D}"/>
              </a:ext>
            </a:extLst>
          </p:cNvPr>
          <p:cNvSpPr/>
          <p:nvPr/>
        </p:nvSpPr>
        <p:spPr>
          <a:xfrm>
            <a:off x="2385788" y="6840416"/>
            <a:ext cx="2182736" cy="61843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865965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3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4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5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6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7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8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9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690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691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692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693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694" name="Fazit + Ausblick"/>
          <p:cNvSpPr/>
          <p:nvPr/>
        </p:nvSpPr>
        <p:spPr>
          <a:xfrm>
            <a:off x="19831082" y="12065087"/>
            <a:ext cx="38376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695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6" name="Fazit + Ausblick"/>
          <p:cNvSpPr txBox="1"/>
          <p:nvPr/>
        </p:nvSpPr>
        <p:spPr>
          <a:xfrm>
            <a:off x="6559270" y="3936888"/>
            <a:ext cx="11265460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t>Fazit + Ausblick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0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01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2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3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4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5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6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07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08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709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10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11" name="Fazit + Ausblick"/>
          <p:cNvSpPr/>
          <p:nvPr/>
        </p:nvSpPr>
        <p:spPr>
          <a:xfrm>
            <a:off x="19831082" y="12065087"/>
            <a:ext cx="38376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712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3" name="Abgleich"/>
          <p:cNvSpPr txBox="1"/>
          <p:nvPr/>
        </p:nvSpPr>
        <p:spPr>
          <a:xfrm>
            <a:off x="1778000" y="2215219"/>
            <a:ext cx="3867963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t>Abgleich</a:t>
            </a:r>
          </a:p>
        </p:txBody>
      </p:sp>
      <p:pic>
        <p:nvPicPr>
          <p:cNvPr id="714" name="IMG_5824.jpeg" descr="IMG_5824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16648" y="4255775"/>
            <a:ext cx="13060364" cy="6356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8" y="0"/>
                </a:moveTo>
                <a:cubicBezTo>
                  <a:pt x="1193" y="0"/>
                  <a:pt x="895" y="0"/>
                  <a:pt x="697" y="170"/>
                </a:cubicBezTo>
                <a:cubicBezTo>
                  <a:pt x="411" y="384"/>
                  <a:pt x="187" y="845"/>
                  <a:pt x="83" y="1432"/>
                </a:cubicBezTo>
                <a:cubicBezTo>
                  <a:pt x="0" y="1839"/>
                  <a:pt x="0" y="2451"/>
                  <a:pt x="0" y="3469"/>
                </a:cubicBezTo>
                <a:lnTo>
                  <a:pt x="0" y="18131"/>
                </a:lnTo>
                <a:cubicBezTo>
                  <a:pt x="0" y="19149"/>
                  <a:pt x="0" y="19759"/>
                  <a:pt x="83" y="20166"/>
                </a:cubicBezTo>
                <a:cubicBezTo>
                  <a:pt x="187" y="20753"/>
                  <a:pt x="411" y="21216"/>
                  <a:pt x="697" y="21430"/>
                </a:cubicBezTo>
                <a:cubicBezTo>
                  <a:pt x="895" y="21600"/>
                  <a:pt x="1193" y="21600"/>
                  <a:pt x="1688" y="21600"/>
                </a:cubicBezTo>
                <a:lnTo>
                  <a:pt x="19912" y="21600"/>
                </a:lnTo>
                <a:cubicBezTo>
                  <a:pt x="20407" y="21600"/>
                  <a:pt x="20705" y="21600"/>
                  <a:pt x="20903" y="21430"/>
                </a:cubicBezTo>
                <a:cubicBezTo>
                  <a:pt x="21189" y="21216"/>
                  <a:pt x="21413" y="20753"/>
                  <a:pt x="21517" y="20166"/>
                </a:cubicBezTo>
                <a:cubicBezTo>
                  <a:pt x="21600" y="19759"/>
                  <a:pt x="21600" y="19149"/>
                  <a:pt x="21600" y="18131"/>
                </a:cubicBezTo>
                <a:lnTo>
                  <a:pt x="21600" y="3469"/>
                </a:lnTo>
                <a:cubicBezTo>
                  <a:pt x="21600" y="2451"/>
                  <a:pt x="21600" y="1839"/>
                  <a:pt x="21517" y="1432"/>
                </a:cubicBezTo>
                <a:cubicBezTo>
                  <a:pt x="21413" y="845"/>
                  <a:pt x="21189" y="384"/>
                  <a:pt x="20903" y="170"/>
                </a:cubicBezTo>
                <a:cubicBezTo>
                  <a:pt x="20705" y="0"/>
                  <a:pt x="20407" y="0"/>
                  <a:pt x="19912" y="0"/>
                </a:cubicBezTo>
                <a:lnTo>
                  <a:pt x="1688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0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21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2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3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4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5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6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27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28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729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30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31" name="Fazit + Ausblick"/>
          <p:cNvSpPr/>
          <p:nvPr/>
        </p:nvSpPr>
        <p:spPr>
          <a:xfrm>
            <a:off x="19831082" y="12065087"/>
            <a:ext cx="38376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732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3" name="Soll-Ist-Vergleich der Planung"/>
          <p:cNvSpPr txBox="1"/>
          <p:nvPr/>
        </p:nvSpPr>
        <p:spPr>
          <a:xfrm>
            <a:off x="1778000" y="2247266"/>
            <a:ext cx="12885827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t>Soll-Ist-Vergleich der Planung</a:t>
            </a:r>
          </a:p>
        </p:txBody>
      </p:sp>
      <p:graphicFrame>
        <p:nvGraphicFramePr>
          <p:cNvPr id="734" name="2D-Balkendiagramm"/>
          <p:cNvGraphicFramePr/>
          <p:nvPr>
            <p:extLst>
              <p:ext uri="{D42A27DB-BD31-4B8C-83A1-F6EECF244321}">
                <p14:modId xmlns:p14="http://schemas.microsoft.com/office/powerpoint/2010/main" val="318642814"/>
              </p:ext>
            </p:extLst>
          </p:nvPr>
        </p:nvGraphicFramePr>
        <p:xfrm>
          <a:off x="1873722" y="3663076"/>
          <a:ext cx="20929144" cy="7014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64223682-B1E3-C3ED-87A8-19514453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19" y="7520940"/>
            <a:ext cx="8875941" cy="3920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hteck"/>
          <p:cNvSpPr/>
          <p:nvPr/>
        </p:nvSpPr>
        <p:spPr>
          <a:xfrm>
            <a:off x="698" y="11441827"/>
            <a:ext cx="24382603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0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41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2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3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4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5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6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47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48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749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50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51" name="Fazit + Ausblick"/>
          <p:cNvSpPr/>
          <p:nvPr/>
        </p:nvSpPr>
        <p:spPr>
          <a:xfrm>
            <a:off x="19831082" y="12065087"/>
            <a:ext cx="38376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752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53" name="Fazit"/>
          <p:cNvSpPr txBox="1"/>
          <p:nvPr/>
        </p:nvSpPr>
        <p:spPr>
          <a:xfrm>
            <a:off x="1777999" y="2186121"/>
            <a:ext cx="2168247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rPr dirty="0" err="1"/>
              <a:t>Fazit</a:t>
            </a:r>
            <a:endParaRPr dirty="0"/>
          </a:p>
        </p:txBody>
      </p:sp>
      <p:grpSp>
        <p:nvGrpSpPr>
          <p:cNvPr id="756" name="Gruppieren"/>
          <p:cNvGrpSpPr/>
          <p:nvPr/>
        </p:nvGrpSpPr>
        <p:grpSpPr>
          <a:xfrm>
            <a:off x="7854996" y="3188767"/>
            <a:ext cx="7338466" cy="7338466"/>
            <a:chOff x="0" y="0"/>
            <a:chExt cx="7338465" cy="7338465"/>
          </a:xfrm>
        </p:grpSpPr>
        <p:sp>
          <p:nvSpPr>
            <p:cNvPr id="754" name="Linie"/>
            <p:cNvSpPr/>
            <p:nvPr/>
          </p:nvSpPr>
          <p:spPr>
            <a:xfrm flipV="1">
              <a:off x="0" y="-1"/>
              <a:ext cx="7338466" cy="7338467"/>
            </a:xfrm>
            <a:prstGeom prst="line">
              <a:avLst/>
            </a:prstGeom>
            <a:noFill/>
            <a:ln w="63500" cap="flat">
              <a:solidFill>
                <a:srgbClr val="3168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5" name="Linie"/>
            <p:cNvSpPr/>
            <p:nvPr/>
          </p:nvSpPr>
          <p:spPr>
            <a:xfrm flipH="1" flipV="1">
              <a:off x="-1" y="-1"/>
              <a:ext cx="7338467" cy="7338467"/>
            </a:xfrm>
            <a:prstGeom prst="line">
              <a:avLst/>
            </a:prstGeom>
            <a:noFill/>
            <a:ln w="63500" cap="flat">
              <a:solidFill>
                <a:srgbClr val="3168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57" name="Lernkurve"/>
          <p:cNvSpPr txBox="1"/>
          <p:nvPr/>
        </p:nvSpPr>
        <p:spPr>
          <a:xfrm>
            <a:off x="9886437" y="3976585"/>
            <a:ext cx="3275585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r>
              <a:t>Lernkurve</a:t>
            </a:r>
          </a:p>
        </p:txBody>
      </p:sp>
      <p:sp>
        <p:nvSpPr>
          <p:cNvPr id="758" name="Erfahrung"/>
          <p:cNvSpPr txBox="1"/>
          <p:nvPr/>
        </p:nvSpPr>
        <p:spPr>
          <a:xfrm>
            <a:off x="7149907" y="6391706"/>
            <a:ext cx="3209444" cy="93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r>
              <a:t>Erfahrung</a:t>
            </a:r>
          </a:p>
        </p:txBody>
      </p:sp>
      <p:sp>
        <p:nvSpPr>
          <p:cNvPr id="759" name="Sicherheit"/>
          <p:cNvSpPr txBox="1"/>
          <p:nvPr/>
        </p:nvSpPr>
        <p:spPr>
          <a:xfrm>
            <a:off x="12649637" y="6391706"/>
            <a:ext cx="3288386" cy="93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r>
              <a:t>Sicherheit</a:t>
            </a:r>
          </a:p>
        </p:txBody>
      </p:sp>
      <p:sp>
        <p:nvSpPr>
          <p:cNvPr id="760" name="Mehrwert"/>
          <p:cNvSpPr txBox="1"/>
          <p:nvPr/>
        </p:nvSpPr>
        <p:spPr>
          <a:xfrm>
            <a:off x="9959335" y="8806828"/>
            <a:ext cx="3129789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r>
              <a:t>Mehrwert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6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7" name="Kreis"/>
          <p:cNvSpPr/>
          <p:nvPr/>
        </p:nvSpPr>
        <p:spPr>
          <a:xfrm>
            <a:off x="21789597" y="13076973"/>
            <a:ext cx="375055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8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9" name="Kreis"/>
          <p:cNvSpPr/>
          <p:nvPr/>
        </p:nvSpPr>
        <p:spPr>
          <a:xfrm>
            <a:off x="5705874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0" name="Kreis"/>
          <p:cNvSpPr/>
          <p:nvPr/>
        </p:nvSpPr>
        <p:spPr>
          <a:xfrm>
            <a:off x="9741714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1" name="Kreis"/>
          <p:cNvSpPr/>
          <p:nvPr/>
        </p:nvSpPr>
        <p:spPr>
          <a:xfrm>
            <a:off x="13941676" y="13140473"/>
            <a:ext cx="248055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2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773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774" name="Analyse"/>
          <p:cNvSpPr/>
          <p:nvPr/>
        </p:nvSpPr>
        <p:spPr>
          <a:xfrm>
            <a:off x="8475141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775" name="Entwurf"/>
          <p:cNvSpPr/>
          <p:nvPr/>
        </p:nvSpPr>
        <p:spPr>
          <a:xfrm>
            <a:off x="13047459" y="12065087"/>
            <a:ext cx="203648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776" name="Implementierung"/>
          <p:cNvSpPr/>
          <p:nvPr/>
        </p:nvSpPr>
        <p:spPr>
          <a:xfrm>
            <a:off x="15924193" y="12065087"/>
            <a:ext cx="41962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777" name="Fazit + Ausblick"/>
          <p:cNvSpPr/>
          <p:nvPr/>
        </p:nvSpPr>
        <p:spPr>
          <a:xfrm>
            <a:off x="19831082" y="12065087"/>
            <a:ext cx="383761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778" name="Kreis"/>
          <p:cNvSpPr/>
          <p:nvPr/>
        </p:nvSpPr>
        <p:spPr>
          <a:xfrm>
            <a:off x="17898271" y="13140473"/>
            <a:ext cx="248056" cy="248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9" name="Ausblick"/>
          <p:cNvSpPr txBox="1"/>
          <p:nvPr/>
        </p:nvSpPr>
        <p:spPr>
          <a:xfrm>
            <a:off x="1778000" y="2186121"/>
            <a:ext cx="3779165" cy="12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/>
            </a:lvl1pPr>
          </a:lstStyle>
          <a:p>
            <a:r>
              <a:rPr dirty="0" err="1"/>
              <a:t>Ausblick</a:t>
            </a:r>
            <a:endParaRPr dirty="0"/>
          </a:p>
        </p:txBody>
      </p:sp>
      <p:sp>
        <p:nvSpPr>
          <p:cNvPr id="780" name="Freiräume für neue Aufgaben"/>
          <p:cNvSpPr txBox="1"/>
          <p:nvPr/>
        </p:nvSpPr>
        <p:spPr>
          <a:xfrm>
            <a:off x="4942373" y="4550603"/>
            <a:ext cx="670102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/>
              <a:t>Freiräume</a:t>
            </a:r>
            <a:r>
              <a:rPr dirty="0"/>
              <a:t> für </a:t>
            </a:r>
            <a:r>
              <a:rPr dirty="0" err="1"/>
              <a:t>neue</a:t>
            </a:r>
            <a:r>
              <a:rPr dirty="0"/>
              <a:t> </a:t>
            </a:r>
            <a:r>
              <a:rPr dirty="0" err="1"/>
              <a:t>Aufgaben</a:t>
            </a:r>
            <a:endParaRPr dirty="0"/>
          </a:p>
        </p:txBody>
      </p:sp>
      <p:sp>
        <p:nvSpPr>
          <p:cNvPr id="781" name="Differenzierung der Supportaufgaben"/>
          <p:cNvSpPr txBox="1"/>
          <p:nvPr/>
        </p:nvSpPr>
        <p:spPr>
          <a:xfrm>
            <a:off x="4839027" y="6066387"/>
            <a:ext cx="1470594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de-DE" dirty="0"/>
              <a:t>Neue Themenfelder einfach mit in diesem Tool integriert werden</a:t>
            </a:r>
            <a:endParaRPr dirty="0"/>
          </a:p>
        </p:txBody>
      </p:sp>
      <p:sp>
        <p:nvSpPr>
          <p:cNvPr id="782" name="Kürzere Bearbeitungszeiten"/>
          <p:cNvSpPr txBox="1"/>
          <p:nvPr/>
        </p:nvSpPr>
        <p:spPr>
          <a:xfrm>
            <a:off x="9331996" y="7996215"/>
            <a:ext cx="63601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/>
              <a:t>Kürzere</a:t>
            </a:r>
            <a:r>
              <a:rPr dirty="0"/>
              <a:t> </a:t>
            </a:r>
            <a:r>
              <a:rPr dirty="0" err="1"/>
              <a:t>Bearbeitungszeiten</a:t>
            </a:r>
            <a:endParaRPr dirty="0"/>
          </a:p>
        </p:txBody>
      </p:sp>
      <p:sp>
        <p:nvSpPr>
          <p:cNvPr id="783" name="Mehr Kundenzufriedenheit"/>
          <p:cNvSpPr txBox="1"/>
          <p:nvPr/>
        </p:nvSpPr>
        <p:spPr>
          <a:xfrm>
            <a:off x="13149473" y="4852872"/>
            <a:ext cx="67791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Mehr </a:t>
            </a:r>
            <a:r>
              <a:rPr lang="de-DE" dirty="0"/>
              <a:t>Mitarbeiter</a:t>
            </a:r>
            <a:r>
              <a:rPr dirty="0" err="1"/>
              <a:t>zufriedenheit</a:t>
            </a:r>
            <a:endParaRPr dirty="0"/>
          </a:p>
        </p:txBody>
      </p:sp>
      <p:sp>
        <p:nvSpPr>
          <p:cNvPr id="784" name="Qualitätsversprechen"/>
          <p:cNvSpPr txBox="1"/>
          <p:nvPr/>
        </p:nvSpPr>
        <p:spPr>
          <a:xfrm>
            <a:off x="4979909" y="7195969"/>
            <a:ext cx="492252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/>
              <a:t>Qualitätsversprechen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1" animBg="1" advAuto="0"/>
      <p:bldP spid="781" grpId="3" animBg="1" advAuto="0"/>
      <p:bldP spid="782" grpId="5" animBg="1" advAuto="0"/>
      <p:bldP spid="783" grpId="4" animBg="1" advAuto="0"/>
      <p:bldP spid="78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Himmel, Baum, Wolke enthält.&#10;&#10;Automatisch generierte Beschreibung">
            <a:extLst>
              <a:ext uri="{FF2B5EF4-FFF2-40B4-BE49-F238E27FC236}">
                <a16:creationId xmlns:a16="http://schemas.microsoft.com/office/drawing/2014/main" id="{8D5A883D-5F73-11E7-8A58-3FFE1124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" y="0"/>
            <a:ext cx="24383302" cy="11441827"/>
          </a:xfrm>
          <a:prstGeom prst="rect">
            <a:avLst/>
          </a:prstGeom>
        </p:spPr>
      </p:pic>
      <p:sp>
        <p:nvSpPr>
          <p:cNvPr id="22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3" name="Kreis"/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5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Vorstellung"/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2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30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231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3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3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3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A852F0-E8BE-EB3B-9357-2AD01E916430}"/>
              </a:ext>
            </a:extLst>
          </p:cNvPr>
          <p:cNvSpPr/>
          <p:nvPr/>
        </p:nvSpPr>
        <p:spPr>
          <a:xfrm>
            <a:off x="-1645920" y="0"/>
            <a:ext cx="25936892" cy="1668651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0" dirty="0">
                <a:solidFill>
                  <a:srgbClr val="17356C"/>
                </a:solidFill>
                <a:latin typeface="Arial Black" panose="020B0A04020102020204" pitchFamily="34" charset="0"/>
              </a:rPr>
              <a:t>GFN </a:t>
            </a:r>
            <a:r>
              <a:rPr lang="de-DE" sz="10000" kern="1200" dirty="0">
                <a:solidFill>
                  <a:srgbClr val="17356C"/>
                </a:solidFill>
                <a:latin typeface="Arial Black" panose="020B0A04020102020204" pitchFamily="34" charset="0"/>
              </a:rPr>
              <a:t>Unternehmen</a:t>
            </a:r>
          </a:p>
        </p:txBody>
      </p:sp>
    </p:spTree>
    <p:extLst>
      <p:ext uri="{BB962C8B-B14F-4D97-AF65-F5344CB8AC3E}">
        <p14:creationId xmlns:p14="http://schemas.microsoft.com/office/powerpoint/2010/main" val="367779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100%"/>
          <p:cNvSpPr txBox="1"/>
          <p:nvPr/>
        </p:nvSpPr>
        <p:spPr>
          <a:xfrm>
            <a:off x="738568" y="1840867"/>
            <a:ext cx="22906864" cy="100342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0">
                <a:solidFill>
                  <a:srgbClr val="D5D5D5">
                    <a:alpha val="30171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100%</a:t>
            </a:r>
          </a:p>
        </p:txBody>
      </p:sp>
      <p:sp>
        <p:nvSpPr>
          <p:cNvPr id="787" name="Vielen Dank!…"/>
          <p:cNvSpPr txBox="1"/>
          <p:nvPr/>
        </p:nvSpPr>
        <p:spPr>
          <a:xfrm>
            <a:off x="2595245" y="5313679"/>
            <a:ext cx="19193511" cy="308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/>
            </a:pPr>
            <a:r>
              <a:t>Vielen Dank!</a:t>
            </a:r>
          </a:p>
          <a:p>
            <a:pPr>
              <a:defRPr sz="10000"/>
            </a:pPr>
            <a:r>
              <a:t>Ich freue mich auf die Diskussion.</a:t>
            </a:r>
          </a:p>
        </p:txBody>
      </p:sp>
      <p:sp>
        <p:nvSpPr>
          <p:cNvPr id="788" name="Andreas Kretschmann, 09.07.2021"/>
          <p:cNvSpPr txBox="1"/>
          <p:nvPr/>
        </p:nvSpPr>
        <p:spPr>
          <a:xfrm>
            <a:off x="1759358" y="11839048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3600"/>
            </a:lvl1pPr>
          </a:lstStyle>
          <a:p>
            <a:r>
              <a:t>Andreas Kretschmann, 09.07.2021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000">
        <p159:morph option="byObject"/>
      </p:transition>
    </mc:Choice>
    <mc:Fallback xmlns="">
      <p:transition spd="slow" advTm="25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1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2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793" name="https://pixabay.com/de/photos/claas-lexion-mähdrescher-ernte-2147239/"/>
          <p:cNvSpPr txBox="1"/>
          <p:nvPr/>
        </p:nvSpPr>
        <p:spPr>
          <a:xfrm>
            <a:off x="9054226" y="41955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https://nicelocal.com.de/kassel/education/gfn_gmbh/</a:t>
            </a:r>
            <a:endParaRPr dirty="0"/>
          </a:p>
        </p:txBody>
      </p:sp>
      <p:sp>
        <p:nvSpPr>
          <p:cNvPr id="794" name="https://pixabay.com/de/photos/finanzbuchhaltung-buchhaltung-1428230/"/>
          <p:cNvSpPr txBox="1"/>
          <p:nvPr/>
        </p:nvSpPr>
        <p:spPr>
          <a:xfrm>
            <a:off x="9054226" y="102889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https://www.flaticon.com/de/kostenloses-icon/datenverarbeitung_1925166</a:t>
            </a:r>
            <a:endParaRPr dirty="0"/>
          </a:p>
        </p:txBody>
      </p:sp>
      <p:sp>
        <p:nvSpPr>
          <p:cNvPr id="795" name="https://pixabay.com/de/photos/transformation-digital-3746921/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https://de.wikipedia.org/wiki/St%C3%A4ndehaus_(Kassel)</a:t>
            </a:r>
            <a:endParaRPr dirty="0"/>
          </a:p>
        </p:txBody>
      </p:sp>
      <p:pic>
        <p:nvPicPr>
          <p:cNvPr id="796" name="claas-2147239_19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168" y="3418779"/>
            <a:ext cx="3695281" cy="2764041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99" name="ledger-1428230_192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9769810"/>
            <a:ext cx="3997831" cy="2631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ledger-1428230_1920.jpg">
            <a:extLst>
              <a:ext uri="{FF2B5EF4-FFF2-40B4-BE49-F238E27FC236}">
                <a16:creationId xmlns:a16="http://schemas.microsoft.com/office/drawing/2014/main" id="{5B62D712-10D8-1DDC-71F2-C575F7BE6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2" y="6600630"/>
            <a:ext cx="3997831" cy="2493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740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1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2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793" name="https://pixabay.com/de/photos/claas-lexion-mähdrescher-ernte-2147239/"/>
          <p:cNvSpPr txBox="1"/>
          <p:nvPr/>
        </p:nvSpPr>
        <p:spPr>
          <a:xfrm>
            <a:off x="9054226" y="41955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https://www.flaticon.com/de/kostenloses-icon/sachbearbeiter_6009105</a:t>
            </a:r>
            <a:endParaRPr dirty="0"/>
          </a:p>
        </p:txBody>
      </p:sp>
      <p:sp>
        <p:nvSpPr>
          <p:cNvPr id="794" name="https://pixabay.com/de/photos/finanzbuchhaltung-buchhaltung-1428230/"/>
          <p:cNvSpPr txBox="1"/>
          <p:nvPr/>
        </p:nvSpPr>
        <p:spPr>
          <a:xfrm>
            <a:off x="9054226" y="102889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https://www.flaticon.com/de/kostenloses-icon/datenverarbeitung_1925166</a:t>
            </a:r>
            <a:endParaRPr dirty="0"/>
          </a:p>
        </p:txBody>
      </p:sp>
      <p:sp>
        <p:nvSpPr>
          <p:cNvPr id="795" name="https://pixabay.com/de/photos/transformation-digital-3746921/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https://www.flaticon.com/de/kostenloses-icon/daten_2278931</a:t>
            </a:r>
            <a:endParaRPr dirty="0"/>
          </a:p>
        </p:txBody>
      </p:sp>
      <p:pic>
        <p:nvPicPr>
          <p:cNvPr id="796" name="claas-214723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3418779"/>
            <a:ext cx="3997831" cy="2764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transformation-3746921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6652260"/>
            <a:ext cx="3997831" cy="2354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78" y="21600"/>
                </a:moveTo>
                <a:lnTo>
                  <a:pt x="0" y="0"/>
                </a:lnTo>
                <a:lnTo>
                  <a:pt x="21600" y="0"/>
                </a:lnTo>
                <a:lnTo>
                  <a:pt x="19120" y="21600"/>
                </a:lnTo>
                <a:lnTo>
                  <a:pt x="2478" y="2160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8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99" name="ledger-1428230_19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893" y="9565753"/>
            <a:ext cx="3997831" cy="2656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2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803" name="mailbox-1856122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785" y="6521690"/>
            <a:ext cx="4135922" cy="2651618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805" name="https://pixabay.com/de/photos/geschäft-büro-fortbildung-problem-3694993/"/>
          <p:cNvSpPr txBox="1"/>
          <p:nvPr/>
        </p:nvSpPr>
        <p:spPr>
          <a:xfrm>
            <a:off x="9054226" y="41955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https://www.flaticon.com/de/kostenloses-icon/datenbank_8637124</a:t>
            </a:r>
            <a:endParaRPr dirty="0"/>
          </a:p>
        </p:txBody>
      </p:sp>
      <p:sp>
        <p:nvSpPr>
          <p:cNvPr id="806" name="https://pixabay.com/de/photos/geldscheine-euro-banknoten-geld-1463132/"/>
          <p:cNvSpPr txBox="1"/>
          <p:nvPr/>
        </p:nvSpPr>
        <p:spPr>
          <a:xfrm>
            <a:off x="9054226" y="102889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https://www.flaticon.com/de/kostenloses-icon/system_2289372</a:t>
            </a:r>
            <a:endParaRPr dirty="0"/>
          </a:p>
        </p:txBody>
      </p:sp>
      <p:sp>
        <p:nvSpPr>
          <p:cNvPr id="807" name="https://pixabay.com/de/photos/briefkasten-post-postkasten-briefe-1856122/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https://www.flaticon.com/de/kostenloses-icon/anwendung_5044729</a:t>
            </a:r>
            <a:endParaRPr dirty="0"/>
          </a:p>
        </p:txBody>
      </p:sp>
      <p:pic>
        <p:nvPicPr>
          <p:cNvPr id="808" name="business-3694993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785" y="3183637"/>
            <a:ext cx="4369954" cy="2919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bank-note-1463132_19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785" y="9497199"/>
            <a:ext cx="413592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12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13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14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815" name="https://www.embarcadero.com/de/news/logo"/>
          <p:cNvSpPr txBox="1"/>
          <p:nvPr/>
        </p:nvSpPr>
        <p:spPr>
          <a:xfrm>
            <a:off x="9054226" y="4472504"/>
            <a:ext cx="100001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https://www.giraycoskun.dev/</a:t>
            </a:r>
            <a:endParaRPr dirty="0"/>
          </a:p>
        </p:txBody>
      </p:sp>
      <p:sp>
        <p:nvSpPr>
          <p:cNvPr id="817" name="https://www.embarcadero.com/de/news/logo"/>
          <p:cNvSpPr txBox="1"/>
          <p:nvPr/>
        </p:nvSpPr>
        <p:spPr>
          <a:xfrm>
            <a:off x="9054226" y="7242206"/>
            <a:ext cx="100001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rPr lang="de-DE" dirty="0"/>
              <a:t>https://www.flaticon.com/de/kostenloses-icon/papierrollen_4334394</a:t>
            </a:r>
            <a:endParaRPr dirty="0"/>
          </a:p>
        </p:txBody>
      </p:sp>
      <p:pic>
        <p:nvPicPr>
          <p:cNvPr id="818" name="EMBT_Primary_Logo_Bla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340" y="3293718"/>
            <a:ext cx="3145011" cy="2444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RAD_STUDIO_FINAL_ICONS_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340" y="6418749"/>
            <a:ext cx="314501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hteck"/>
          <p:cNvSpPr/>
          <p:nvPr/>
        </p:nvSpPr>
        <p:spPr>
          <a:xfrm>
            <a:off x="1483699" y="32937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4" name="Rechteck"/>
          <p:cNvSpPr/>
          <p:nvPr/>
        </p:nvSpPr>
        <p:spPr>
          <a:xfrm>
            <a:off x="1483699" y="9387118"/>
            <a:ext cx="5905803" cy="3014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5" name="Rechteck"/>
          <p:cNvSpPr/>
          <p:nvPr/>
        </p:nvSpPr>
        <p:spPr>
          <a:xfrm>
            <a:off x="1483699" y="6340418"/>
            <a:ext cx="5905803" cy="30141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6" name="Quellennachweis"/>
          <p:cNvSpPr txBox="1"/>
          <p:nvPr/>
        </p:nvSpPr>
        <p:spPr>
          <a:xfrm>
            <a:off x="1556713" y="1640861"/>
            <a:ext cx="4742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Quellennachweis</a:t>
            </a:r>
          </a:p>
        </p:txBody>
      </p:sp>
      <p:sp>
        <p:nvSpPr>
          <p:cNvPr id="837" name="Erstellt mit draw.io"/>
          <p:cNvSpPr txBox="1"/>
          <p:nvPr/>
        </p:nvSpPr>
        <p:spPr>
          <a:xfrm>
            <a:off x="9054226" y="4483349"/>
            <a:ext cx="1000013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Erstellt mit </a:t>
            </a:r>
            <a:r>
              <a:rPr u="sng">
                <a:hlinkClick r:id="rId2"/>
              </a:rPr>
              <a:t>draw.io</a:t>
            </a:r>
          </a:p>
        </p:txBody>
      </p:sp>
      <p:pic>
        <p:nvPicPr>
          <p:cNvPr id="838" name="Klassendiagram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6340418"/>
            <a:ext cx="3716528" cy="3014162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Erstellt mit draw.io"/>
          <p:cNvSpPr txBox="1"/>
          <p:nvPr/>
        </p:nvSpPr>
        <p:spPr>
          <a:xfrm>
            <a:off x="8985646" y="7530050"/>
            <a:ext cx="1000013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u="sng" dirty="0">
                <a:hlinkClick r:id="rId2"/>
              </a:rPr>
              <a:t>draw.io</a:t>
            </a:r>
          </a:p>
        </p:txBody>
      </p:sp>
      <p:pic>
        <p:nvPicPr>
          <p:cNvPr id="840" name="Ablaufdiagramm_NE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831" y="3648435"/>
            <a:ext cx="5539539" cy="230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blaufdiagramm_NEU.PNG">
            <a:extLst>
              <a:ext uri="{FF2B5EF4-FFF2-40B4-BE49-F238E27FC236}">
                <a16:creationId xmlns:a16="http://schemas.microsoft.com/office/drawing/2014/main" id="{29F0F9F6-0338-53DD-1C29-2E3B466B0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9646141"/>
            <a:ext cx="3716527" cy="27551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Erstellt mit draw.io">
            <a:extLst>
              <a:ext uri="{FF2B5EF4-FFF2-40B4-BE49-F238E27FC236}">
                <a16:creationId xmlns:a16="http://schemas.microsoft.com/office/drawing/2014/main" id="{4E3FAF47-9351-50C3-E4DB-247DE70819EA}"/>
              </a:ext>
            </a:extLst>
          </p:cNvPr>
          <p:cNvSpPr txBox="1"/>
          <p:nvPr/>
        </p:nvSpPr>
        <p:spPr>
          <a:xfrm>
            <a:off x="8932306" y="10494230"/>
            <a:ext cx="1000013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u="sng" dirty="0">
                <a:hlinkClick r:id="rId2"/>
              </a:rPr>
              <a:t>draw.io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2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3" name="Kreis"/>
          <p:cNvSpPr/>
          <p:nvPr/>
        </p:nvSpPr>
        <p:spPr>
          <a:xfrm>
            <a:off x="1542068" y="130515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Kreis"/>
          <p:cNvSpPr/>
          <p:nvPr/>
        </p:nvSpPr>
        <p:spPr>
          <a:xfrm>
            <a:off x="5700926" y="13135523"/>
            <a:ext cx="257952" cy="2579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5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Vorstellung"/>
          <p:cNvSpPr/>
          <p:nvPr/>
        </p:nvSpPr>
        <p:spPr>
          <a:xfrm>
            <a:off x="715306" y="12065087"/>
            <a:ext cx="29101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29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30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231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32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33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34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Linie"/>
          <p:cNvSpPr/>
          <p:nvPr/>
        </p:nvSpPr>
        <p:spPr>
          <a:xfrm>
            <a:off x="4604435" y="3976725"/>
            <a:ext cx="19176813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" name="Grafik 3" descr="Ein Bild, das draußen, Gebäude, Fenster, Himmel enthält.&#10;&#10;Automatisch generierte Beschreibung">
            <a:extLst>
              <a:ext uri="{FF2B5EF4-FFF2-40B4-BE49-F238E27FC236}">
                <a16:creationId xmlns:a16="http://schemas.microsoft.com/office/drawing/2014/main" id="{C9AEF2EE-4BC0-9FB3-917D-455CA0C0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" y="0"/>
            <a:ext cx="24383302" cy="114418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CA852F0-E8BE-EB3B-9357-2AD01E916430}"/>
              </a:ext>
            </a:extLst>
          </p:cNvPr>
          <p:cNvSpPr/>
          <p:nvPr/>
        </p:nvSpPr>
        <p:spPr>
          <a:xfrm>
            <a:off x="-1645920" y="0"/>
            <a:ext cx="25936892" cy="1668651"/>
          </a:xfrm>
          <a:prstGeom prst="rect">
            <a:avLst/>
          </a:prstGeom>
          <a:solidFill>
            <a:srgbClr val="C4C4C4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0" dirty="0">
                <a:solidFill>
                  <a:srgbClr val="17356C"/>
                </a:solidFill>
                <a:latin typeface="Arial Black" panose="020B0A04020102020204" pitchFamily="34" charset="0"/>
              </a:rPr>
              <a:t>LWV </a:t>
            </a:r>
            <a:r>
              <a:rPr lang="de-DE" sz="10000" kern="1200" dirty="0">
                <a:solidFill>
                  <a:srgbClr val="17356C"/>
                </a:solidFill>
                <a:latin typeface="Arial Black" panose="020B0A04020102020204" pitchFamily="34" charset="0"/>
              </a:rPr>
              <a:t>Unternehmen</a:t>
            </a:r>
          </a:p>
        </p:txBody>
      </p:sp>
    </p:spTree>
    <p:extLst>
      <p:ext uri="{BB962C8B-B14F-4D97-AF65-F5344CB8AC3E}">
        <p14:creationId xmlns:p14="http://schemas.microsoft.com/office/powerpoint/2010/main" val="310163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contact-2794680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3283" y="2925601"/>
            <a:ext cx="7290910" cy="72909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Kreis"/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0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1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74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75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276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77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pic>
        <p:nvPicPr>
          <p:cNvPr id="278" name="Linie Form" descr="Linie Form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14952218" y="4387373"/>
            <a:ext cx="1802635" cy="3315280"/>
          </a:xfrm>
          <a:prstGeom prst="rect">
            <a:avLst/>
          </a:prstGeom>
        </p:spPr>
      </p:pic>
      <p:sp>
        <p:nvSpPr>
          <p:cNvPr id="28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8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2" name="mailbox-1856122_1920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3111" y="2925601"/>
            <a:ext cx="7036971" cy="746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6" y="0"/>
                </a:moveTo>
                <a:cubicBezTo>
                  <a:pt x="301" y="0"/>
                  <a:pt x="226" y="0"/>
                  <a:pt x="176" y="79"/>
                </a:cubicBezTo>
                <a:cubicBezTo>
                  <a:pt x="104" y="177"/>
                  <a:pt x="47" y="390"/>
                  <a:pt x="21" y="661"/>
                </a:cubicBezTo>
                <a:cubicBezTo>
                  <a:pt x="0" y="848"/>
                  <a:pt x="0" y="1129"/>
                  <a:pt x="0" y="1598"/>
                </a:cubicBezTo>
                <a:lnTo>
                  <a:pt x="0" y="20002"/>
                </a:lnTo>
                <a:cubicBezTo>
                  <a:pt x="0" y="20471"/>
                  <a:pt x="0" y="20752"/>
                  <a:pt x="21" y="20939"/>
                </a:cubicBezTo>
                <a:cubicBezTo>
                  <a:pt x="47" y="21210"/>
                  <a:pt x="104" y="21423"/>
                  <a:pt x="176" y="21521"/>
                </a:cubicBezTo>
                <a:cubicBezTo>
                  <a:pt x="226" y="21600"/>
                  <a:pt x="301" y="21600"/>
                  <a:pt x="426" y="21600"/>
                </a:cubicBezTo>
                <a:lnTo>
                  <a:pt x="21173" y="21600"/>
                </a:lnTo>
                <a:cubicBezTo>
                  <a:pt x="21299" y="21600"/>
                  <a:pt x="21374" y="21600"/>
                  <a:pt x="21424" y="21521"/>
                </a:cubicBezTo>
                <a:cubicBezTo>
                  <a:pt x="21496" y="21423"/>
                  <a:pt x="21553" y="21210"/>
                  <a:pt x="21579" y="20939"/>
                </a:cubicBezTo>
                <a:cubicBezTo>
                  <a:pt x="21600" y="20752"/>
                  <a:pt x="21600" y="20471"/>
                  <a:pt x="21600" y="20002"/>
                </a:cubicBezTo>
                <a:lnTo>
                  <a:pt x="21600" y="1598"/>
                </a:lnTo>
                <a:cubicBezTo>
                  <a:pt x="21600" y="1129"/>
                  <a:pt x="21600" y="848"/>
                  <a:pt x="21579" y="661"/>
                </a:cubicBezTo>
                <a:cubicBezTo>
                  <a:pt x="21553" y="390"/>
                  <a:pt x="21496" y="177"/>
                  <a:pt x="21424" y="79"/>
                </a:cubicBezTo>
                <a:cubicBezTo>
                  <a:pt x="21374" y="0"/>
                  <a:pt x="21299" y="0"/>
                  <a:pt x="21173" y="0"/>
                </a:cubicBezTo>
                <a:lnTo>
                  <a:pt x="42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Linie Form" descr="Linie Form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248114">
            <a:off x="6111309" y="4801272"/>
            <a:ext cx="2441562" cy="3381436"/>
          </a:xfrm>
          <a:prstGeom prst="rect">
            <a:avLst/>
          </a:prstGeom>
        </p:spPr>
      </p:pic>
      <p:pic>
        <p:nvPicPr>
          <p:cNvPr id="285" name="business-3694993_192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5823" y="2925601"/>
            <a:ext cx="6783576" cy="678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456" y="0"/>
                </a:moveTo>
                <a:cubicBezTo>
                  <a:pt x="322" y="0"/>
                  <a:pt x="242" y="-1"/>
                  <a:pt x="189" y="83"/>
                </a:cubicBezTo>
                <a:cubicBezTo>
                  <a:pt x="111" y="188"/>
                  <a:pt x="50" y="417"/>
                  <a:pt x="22" y="707"/>
                </a:cubicBezTo>
                <a:cubicBezTo>
                  <a:pt x="0" y="907"/>
                  <a:pt x="0" y="1208"/>
                  <a:pt x="0" y="1710"/>
                </a:cubicBezTo>
                <a:lnTo>
                  <a:pt x="0" y="19887"/>
                </a:lnTo>
                <a:cubicBezTo>
                  <a:pt x="0" y="20389"/>
                  <a:pt x="0" y="20691"/>
                  <a:pt x="22" y="20892"/>
                </a:cubicBezTo>
                <a:cubicBezTo>
                  <a:pt x="50" y="21182"/>
                  <a:pt x="111" y="21409"/>
                  <a:pt x="189" y="21514"/>
                </a:cubicBezTo>
                <a:cubicBezTo>
                  <a:pt x="242" y="21598"/>
                  <a:pt x="322" y="21599"/>
                  <a:pt x="456" y="21599"/>
                </a:cubicBezTo>
                <a:lnTo>
                  <a:pt x="21144" y="21599"/>
                </a:lnTo>
                <a:cubicBezTo>
                  <a:pt x="21278" y="21599"/>
                  <a:pt x="21358" y="21598"/>
                  <a:pt x="21411" y="21514"/>
                </a:cubicBezTo>
                <a:cubicBezTo>
                  <a:pt x="21489" y="21409"/>
                  <a:pt x="21550" y="21182"/>
                  <a:pt x="21578" y="20892"/>
                </a:cubicBezTo>
                <a:cubicBezTo>
                  <a:pt x="21600" y="20691"/>
                  <a:pt x="21600" y="20389"/>
                  <a:pt x="21600" y="19887"/>
                </a:cubicBezTo>
                <a:lnTo>
                  <a:pt x="21600" y="1710"/>
                </a:lnTo>
                <a:cubicBezTo>
                  <a:pt x="21600" y="1208"/>
                  <a:pt x="21600" y="907"/>
                  <a:pt x="21578" y="707"/>
                </a:cubicBezTo>
                <a:cubicBezTo>
                  <a:pt x="21550" y="417"/>
                  <a:pt x="21489" y="188"/>
                  <a:pt x="21411" y="83"/>
                </a:cubicBezTo>
                <a:cubicBezTo>
                  <a:pt x="21358" y="-1"/>
                  <a:pt x="21278" y="0"/>
                  <a:pt x="21144" y="0"/>
                </a:cubicBezTo>
                <a:lnTo>
                  <a:pt x="45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6" name="Linie Form" descr="Linie Form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9079">
            <a:off x="9805426" y="9258890"/>
            <a:ext cx="4671022" cy="1915242"/>
          </a:xfrm>
          <a:prstGeom prst="rect">
            <a:avLst/>
          </a:prstGeom>
        </p:spPr>
      </p:pic>
      <p:pic>
        <p:nvPicPr>
          <p:cNvPr id="289" name="Ticketsystem1unscharf.p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3111" y="2440200"/>
            <a:ext cx="7220677" cy="722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67" y="0"/>
                </a:moveTo>
                <a:cubicBezTo>
                  <a:pt x="259" y="0"/>
                  <a:pt x="195" y="0"/>
                  <a:pt x="152" y="63"/>
                </a:cubicBezTo>
                <a:cubicBezTo>
                  <a:pt x="89" y="142"/>
                  <a:pt x="41" y="313"/>
                  <a:pt x="18" y="530"/>
                </a:cubicBezTo>
                <a:cubicBezTo>
                  <a:pt x="0" y="681"/>
                  <a:pt x="0" y="908"/>
                  <a:pt x="0" y="1285"/>
                </a:cubicBezTo>
                <a:lnTo>
                  <a:pt x="0" y="20315"/>
                </a:lnTo>
                <a:cubicBezTo>
                  <a:pt x="0" y="20692"/>
                  <a:pt x="0" y="20919"/>
                  <a:pt x="18" y="21070"/>
                </a:cubicBezTo>
                <a:cubicBezTo>
                  <a:pt x="41" y="21287"/>
                  <a:pt x="89" y="21458"/>
                  <a:pt x="152" y="21537"/>
                </a:cubicBezTo>
                <a:cubicBezTo>
                  <a:pt x="195" y="21600"/>
                  <a:pt x="259" y="21600"/>
                  <a:pt x="367" y="21600"/>
                </a:cubicBezTo>
                <a:lnTo>
                  <a:pt x="21233" y="21600"/>
                </a:lnTo>
                <a:cubicBezTo>
                  <a:pt x="21341" y="21600"/>
                  <a:pt x="21405" y="21600"/>
                  <a:pt x="21448" y="21537"/>
                </a:cubicBezTo>
                <a:cubicBezTo>
                  <a:pt x="21511" y="21458"/>
                  <a:pt x="21559" y="21287"/>
                  <a:pt x="21582" y="21070"/>
                </a:cubicBezTo>
                <a:cubicBezTo>
                  <a:pt x="21600" y="20919"/>
                  <a:pt x="21600" y="20692"/>
                  <a:pt x="21600" y="20315"/>
                </a:cubicBezTo>
                <a:lnTo>
                  <a:pt x="21600" y="1285"/>
                </a:lnTo>
                <a:cubicBezTo>
                  <a:pt x="21600" y="908"/>
                  <a:pt x="21600" y="681"/>
                  <a:pt x="21582" y="530"/>
                </a:cubicBezTo>
                <a:cubicBezTo>
                  <a:pt x="21559" y="313"/>
                  <a:pt x="21511" y="142"/>
                  <a:pt x="21448" y="63"/>
                </a:cubicBezTo>
                <a:cubicBezTo>
                  <a:pt x="21405" y="0"/>
                  <a:pt x="21341" y="0"/>
                  <a:pt x="21233" y="0"/>
                </a:cubicBezTo>
                <a:lnTo>
                  <a:pt x="367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24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9.25926E-7 L 0.12389 -0.2725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1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31496" y="314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6504 L 0.15964 0.1821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82"/>
                                        </p:tgtEl>
                                      </p:cBhvr>
                                      <p:by x="34366" y="343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40741E-6 L -0.13509 0.205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285"/>
                                        </p:tgtEl>
                                      </p:cBhvr>
                                      <p:by x="34886" y="348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03704E-6 L -0.15365 -0.20394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10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289"/>
                                        </p:tgtEl>
                                      </p:cBhvr>
                                      <p:by x="33265" y="33265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200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2000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7" dur="20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2000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3" dur="19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1896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2000" fill="hold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 advAuto="0"/>
      <p:bldP spid="265" grpId="1" animBg="1" advAuto="0"/>
      <p:bldP spid="265" grpId="2" animBg="1" advAuto="0"/>
      <p:bldP spid="278" grpId="0" animBg="1" advAuto="0"/>
      <p:bldP spid="278" grpId="1" animBg="1" advAuto="0"/>
      <p:bldP spid="282" grpId="0" animBg="1" advAuto="0"/>
      <p:bldP spid="282" grpId="1" animBg="1" advAuto="0"/>
      <p:bldP spid="282" grpId="2" animBg="1" advAuto="0"/>
      <p:bldP spid="283" grpId="0" animBg="1" advAuto="0"/>
      <p:bldP spid="283" grpId="1" animBg="1" advAuto="0"/>
      <p:bldP spid="285" grpId="0" animBg="1" advAuto="0"/>
      <p:bldP spid="285" grpId="1" animBg="1" advAuto="0"/>
      <p:bldP spid="285" grpId="2" animBg="1" advAuto="0"/>
      <p:bldP spid="286" grpId="0" animBg="1" advAuto="0"/>
      <p:bldP spid="286" grpId="1" animBg="1" advAuto="0"/>
      <p:bldP spid="289" grpId="0" animBg="1" advAuto="0"/>
      <p:bldP spid="289" grpId="1" animBg="1" advAuto="0"/>
      <p:bldP spid="289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9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0" name="Kreis"/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1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2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Vorstellung</a:t>
            </a:r>
          </a:p>
        </p:txBody>
      </p:sp>
      <p:sp>
        <p:nvSpPr>
          <p:cNvPr id="256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57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258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59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sp>
        <p:nvSpPr>
          <p:cNvPr id="26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6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Das Projekt"/>
          <p:cNvSpPr txBox="1"/>
          <p:nvPr/>
        </p:nvSpPr>
        <p:spPr>
          <a:xfrm>
            <a:off x="8080527" y="3936888"/>
            <a:ext cx="8222946" cy="192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/>
            </a:lvl1pPr>
          </a:lstStyle>
          <a:p>
            <a:r>
              <a:rPr dirty="0"/>
              <a:t>Das </a:t>
            </a:r>
            <a:r>
              <a:rPr dirty="0" err="1"/>
              <a:t>Projekt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binden…">
            <a:extLst>
              <a:ext uri="{FF2B5EF4-FFF2-40B4-BE49-F238E27FC236}">
                <a16:creationId xmlns:a16="http://schemas.microsoft.com/office/drawing/2014/main" id="{0910D1D6-AE3E-DCCB-3E8C-14F963B9E093}"/>
              </a:ext>
            </a:extLst>
          </p:cNvPr>
          <p:cNvSpPr txBox="1"/>
          <p:nvPr/>
        </p:nvSpPr>
        <p:spPr>
          <a:xfrm>
            <a:off x="4150369" y="9399051"/>
            <a:ext cx="252793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/>
              <a:t>Mitarbeiter</a:t>
            </a:r>
            <a:endParaRPr dirty="0"/>
          </a:p>
        </p:txBody>
      </p:sp>
      <p:sp>
        <p:nvSpPr>
          <p:cNvPr id="8" name="Verbinden…">
            <a:extLst>
              <a:ext uri="{FF2B5EF4-FFF2-40B4-BE49-F238E27FC236}">
                <a16:creationId xmlns:a16="http://schemas.microsoft.com/office/drawing/2014/main" id="{665A0814-2E49-7B21-F6FB-59F7AB7292BE}"/>
              </a:ext>
            </a:extLst>
          </p:cNvPr>
          <p:cNvSpPr txBox="1"/>
          <p:nvPr/>
        </p:nvSpPr>
        <p:spPr>
          <a:xfrm>
            <a:off x="2511513" y="5049830"/>
            <a:ext cx="409407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 err="1"/>
              <a:t>Anlei</a:t>
            </a:r>
            <a:r>
              <a:rPr lang="de-DE" dirty="0"/>
              <a:t> Anwendung</a:t>
            </a:r>
            <a:endParaRPr dirty="0"/>
          </a:p>
        </p:txBody>
      </p:sp>
      <p:sp>
        <p:nvSpPr>
          <p:cNvPr id="10" name="Verbinden…">
            <a:extLst>
              <a:ext uri="{FF2B5EF4-FFF2-40B4-BE49-F238E27FC236}">
                <a16:creationId xmlns:a16="http://schemas.microsoft.com/office/drawing/2014/main" id="{89D5B132-65E4-F028-63C0-5F651EF1CA7C}"/>
              </a:ext>
            </a:extLst>
          </p:cNvPr>
          <p:cNvSpPr txBox="1"/>
          <p:nvPr/>
        </p:nvSpPr>
        <p:spPr>
          <a:xfrm>
            <a:off x="14055636" y="5124972"/>
            <a:ext cx="54750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/>
              <a:t>CCM-System</a:t>
            </a:r>
            <a:endParaRPr dirty="0"/>
          </a:p>
        </p:txBody>
      </p:sp>
      <p:sp>
        <p:nvSpPr>
          <p:cNvPr id="13" name="Verbinden…">
            <a:extLst>
              <a:ext uri="{FF2B5EF4-FFF2-40B4-BE49-F238E27FC236}">
                <a16:creationId xmlns:a16="http://schemas.microsoft.com/office/drawing/2014/main" id="{9E2ABC9C-5A45-DCD2-ADCB-030787ADFEED}"/>
              </a:ext>
            </a:extLst>
          </p:cNvPr>
          <p:cNvSpPr txBox="1"/>
          <p:nvPr/>
        </p:nvSpPr>
        <p:spPr>
          <a:xfrm>
            <a:off x="11394514" y="9403868"/>
            <a:ext cx="54750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/>
            </a:pPr>
            <a:r>
              <a:rPr lang="de-DE" dirty="0"/>
              <a:t>Viele Vorlagen</a:t>
            </a:r>
            <a:endParaRPr dirty="0"/>
          </a:p>
        </p:txBody>
      </p:sp>
      <p:sp>
        <p:nvSpPr>
          <p:cNvPr id="264" name="Da muss…"/>
          <p:cNvSpPr txBox="1"/>
          <p:nvPr/>
        </p:nvSpPr>
        <p:spPr>
          <a:xfrm>
            <a:off x="905764" y="1011253"/>
            <a:ext cx="22762929" cy="1025921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2000"/>
            </a:pPr>
            <a:r>
              <a:rPr dirty="0"/>
              <a:t>Da muss </a:t>
            </a:r>
          </a:p>
          <a:p>
            <a:pPr>
              <a:defRPr sz="22000"/>
            </a:pPr>
            <a:r>
              <a:rPr dirty="0" err="1"/>
              <a:t>eine</a:t>
            </a:r>
            <a:r>
              <a:rPr dirty="0"/>
              <a:t> </a:t>
            </a:r>
            <a:r>
              <a:rPr dirty="0" err="1"/>
              <a:t>Lösung</a:t>
            </a:r>
            <a:r>
              <a:rPr dirty="0"/>
              <a:t> </a:t>
            </a:r>
          </a:p>
          <a:p>
            <a:pPr>
              <a:defRPr sz="22000"/>
            </a:pPr>
            <a:r>
              <a:rPr dirty="0" err="1"/>
              <a:t>gefunden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!</a:t>
            </a:r>
          </a:p>
        </p:txBody>
      </p:sp>
      <p:pic>
        <p:nvPicPr>
          <p:cNvPr id="265" name="contact-2794680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900" y="3146251"/>
            <a:ext cx="7290910" cy="72909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hteck"/>
          <p:cNvSpPr/>
          <p:nvPr/>
        </p:nvSpPr>
        <p:spPr>
          <a:xfrm>
            <a:off x="698" y="11441827"/>
            <a:ext cx="25022756" cy="2308074"/>
          </a:xfrm>
          <a:prstGeom prst="rect">
            <a:avLst/>
          </a:prstGeom>
          <a:solidFill>
            <a:srgbClr val="3168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Linie"/>
          <p:cNvSpPr/>
          <p:nvPr/>
        </p:nvSpPr>
        <p:spPr>
          <a:xfrm>
            <a:off x="49160" y="13264500"/>
            <a:ext cx="2428568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Kreis"/>
          <p:cNvSpPr/>
          <p:nvPr/>
        </p:nvSpPr>
        <p:spPr>
          <a:xfrm>
            <a:off x="5642374" y="13076973"/>
            <a:ext cx="375056" cy="3750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Kreis"/>
          <p:cNvSpPr/>
          <p:nvPr/>
        </p:nvSpPr>
        <p:spPr>
          <a:xfrm>
            <a:off x="1600620" y="13135525"/>
            <a:ext cx="257952" cy="25795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0" name="Kreis"/>
          <p:cNvSpPr/>
          <p:nvPr/>
        </p:nvSpPr>
        <p:spPr>
          <a:xfrm>
            <a:off x="9742680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1" name="Kreis"/>
          <p:cNvSpPr/>
          <p:nvPr/>
        </p:nvSpPr>
        <p:spPr>
          <a:xfrm>
            <a:off x="13779486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Kreis"/>
          <p:cNvSpPr/>
          <p:nvPr/>
        </p:nvSpPr>
        <p:spPr>
          <a:xfrm>
            <a:off x="17816292" y="13140472"/>
            <a:ext cx="248055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Vorstellung"/>
          <p:cNvSpPr/>
          <p:nvPr/>
        </p:nvSpPr>
        <p:spPr>
          <a:xfrm>
            <a:off x="274529" y="12065087"/>
            <a:ext cx="291013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dirty="0" err="1"/>
              <a:t>Vorstellung</a:t>
            </a:r>
            <a:endParaRPr dirty="0"/>
          </a:p>
        </p:txBody>
      </p:sp>
      <p:sp>
        <p:nvSpPr>
          <p:cNvPr id="274" name="Das Projekt"/>
          <p:cNvSpPr/>
          <p:nvPr/>
        </p:nvSpPr>
        <p:spPr>
          <a:xfrm>
            <a:off x="4279233" y="12065087"/>
            <a:ext cx="31013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4000" b="1" spc="0">
                <a:solidFill>
                  <a:srgbClr val="FFFFFF"/>
                </a:solidFill>
              </a:defRPr>
            </a:lvl1pPr>
          </a:lstStyle>
          <a:p>
            <a:r>
              <a:t>Das Projekt</a:t>
            </a:r>
          </a:p>
        </p:txBody>
      </p:sp>
      <p:sp>
        <p:nvSpPr>
          <p:cNvPr id="275" name="Analyse"/>
          <p:cNvSpPr/>
          <p:nvPr/>
        </p:nvSpPr>
        <p:spPr>
          <a:xfrm>
            <a:off x="8476107" y="12065087"/>
            <a:ext cx="2781202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Analyse</a:t>
            </a:r>
          </a:p>
        </p:txBody>
      </p:sp>
      <p:sp>
        <p:nvSpPr>
          <p:cNvPr id="276" name="Entwurf"/>
          <p:cNvSpPr/>
          <p:nvPr/>
        </p:nvSpPr>
        <p:spPr>
          <a:xfrm>
            <a:off x="13047459" y="12065087"/>
            <a:ext cx="171211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Entwurf</a:t>
            </a:r>
          </a:p>
        </p:txBody>
      </p:sp>
      <p:sp>
        <p:nvSpPr>
          <p:cNvPr id="277" name="Implementierung"/>
          <p:cNvSpPr/>
          <p:nvPr/>
        </p:nvSpPr>
        <p:spPr>
          <a:xfrm>
            <a:off x="15924193" y="12065087"/>
            <a:ext cx="40322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Implementierung</a:t>
            </a:r>
          </a:p>
        </p:txBody>
      </p:sp>
      <p:pic>
        <p:nvPicPr>
          <p:cNvPr id="278" name="Linie Form" descr="Linie Form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9774975" y="-620862"/>
            <a:ext cx="1802635" cy="7988279"/>
          </a:xfrm>
          <a:prstGeom prst="rect">
            <a:avLst/>
          </a:prstGeom>
        </p:spPr>
      </p:pic>
      <p:sp>
        <p:nvSpPr>
          <p:cNvPr id="280" name="Fazit + Ausblick"/>
          <p:cNvSpPr/>
          <p:nvPr/>
        </p:nvSpPr>
        <p:spPr>
          <a:xfrm>
            <a:off x="20285557" y="12065087"/>
            <a:ext cx="338313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1531">
              <a:lnSpc>
                <a:spcPct val="80000"/>
              </a:lnSpc>
              <a:spcBef>
                <a:spcPts val="4200"/>
              </a:spcBef>
              <a:defRPr sz="3000" spc="0">
                <a:solidFill>
                  <a:srgbClr val="FFFFFF"/>
                </a:solidFill>
              </a:defRPr>
            </a:lvl1pPr>
          </a:lstStyle>
          <a:p>
            <a:r>
              <a:t>Fazit + Ausblick</a:t>
            </a:r>
          </a:p>
        </p:txBody>
      </p:sp>
      <p:sp>
        <p:nvSpPr>
          <p:cNvPr id="281" name="Kreis"/>
          <p:cNvSpPr/>
          <p:nvPr/>
        </p:nvSpPr>
        <p:spPr>
          <a:xfrm>
            <a:off x="21853098" y="13140472"/>
            <a:ext cx="248056" cy="2480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2" name="mailbox-1856122_1920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833" y="3071878"/>
            <a:ext cx="7155509" cy="71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6" y="0"/>
                </a:moveTo>
                <a:cubicBezTo>
                  <a:pt x="301" y="0"/>
                  <a:pt x="226" y="0"/>
                  <a:pt x="176" y="79"/>
                </a:cubicBezTo>
                <a:cubicBezTo>
                  <a:pt x="104" y="177"/>
                  <a:pt x="47" y="390"/>
                  <a:pt x="21" y="661"/>
                </a:cubicBezTo>
                <a:cubicBezTo>
                  <a:pt x="0" y="848"/>
                  <a:pt x="0" y="1129"/>
                  <a:pt x="0" y="1598"/>
                </a:cubicBezTo>
                <a:lnTo>
                  <a:pt x="0" y="20002"/>
                </a:lnTo>
                <a:cubicBezTo>
                  <a:pt x="0" y="20471"/>
                  <a:pt x="0" y="20752"/>
                  <a:pt x="21" y="20939"/>
                </a:cubicBezTo>
                <a:cubicBezTo>
                  <a:pt x="47" y="21210"/>
                  <a:pt x="104" y="21423"/>
                  <a:pt x="176" y="21521"/>
                </a:cubicBezTo>
                <a:cubicBezTo>
                  <a:pt x="226" y="21600"/>
                  <a:pt x="301" y="21600"/>
                  <a:pt x="426" y="21600"/>
                </a:cubicBezTo>
                <a:lnTo>
                  <a:pt x="21173" y="21600"/>
                </a:lnTo>
                <a:cubicBezTo>
                  <a:pt x="21299" y="21600"/>
                  <a:pt x="21374" y="21600"/>
                  <a:pt x="21424" y="21521"/>
                </a:cubicBezTo>
                <a:cubicBezTo>
                  <a:pt x="21496" y="21423"/>
                  <a:pt x="21553" y="21210"/>
                  <a:pt x="21579" y="20939"/>
                </a:cubicBezTo>
                <a:cubicBezTo>
                  <a:pt x="21600" y="20752"/>
                  <a:pt x="21600" y="20471"/>
                  <a:pt x="21600" y="20002"/>
                </a:cubicBezTo>
                <a:lnTo>
                  <a:pt x="21600" y="1598"/>
                </a:lnTo>
                <a:cubicBezTo>
                  <a:pt x="21600" y="1129"/>
                  <a:pt x="21600" y="848"/>
                  <a:pt x="21579" y="661"/>
                </a:cubicBezTo>
                <a:cubicBezTo>
                  <a:pt x="21553" y="390"/>
                  <a:pt x="21496" y="177"/>
                  <a:pt x="21424" y="79"/>
                </a:cubicBezTo>
                <a:cubicBezTo>
                  <a:pt x="21374" y="0"/>
                  <a:pt x="21299" y="0"/>
                  <a:pt x="21173" y="0"/>
                </a:cubicBezTo>
                <a:lnTo>
                  <a:pt x="42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5" name="business-3694993_192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7238" y="2939211"/>
            <a:ext cx="6911292" cy="691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456" y="0"/>
                </a:moveTo>
                <a:cubicBezTo>
                  <a:pt x="322" y="0"/>
                  <a:pt x="242" y="-1"/>
                  <a:pt x="189" y="83"/>
                </a:cubicBezTo>
                <a:cubicBezTo>
                  <a:pt x="111" y="188"/>
                  <a:pt x="50" y="417"/>
                  <a:pt x="22" y="707"/>
                </a:cubicBezTo>
                <a:cubicBezTo>
                  <a:pt x="0" y="907"/>
                  <a:pt x="0" y="1208"/>
                  <a:pt x="0" y="1710"/>
                </a:cubicBezTo>
                <a:lnTo>
                  <a:pt x="0" y="19887"/>
                </a:lnTo>
                <a:cubicBezTo>
                  <a:pt x="0" y="20389"/>
                  <a:pt x="0" y="20691"/>
                  <a:pt x="22" y="20892"/>
                </a:cubicBezTo>
                <a:cubicBezTo>
                  <a:pt x="50" y="21182"/>
                  <a:pt x="111" y="21409"/>
                  <a:pt x="189" y="21514"/>
                </a:cubicBezTo>
                <a:cubicBezTo>
                  <a:pt x="242" y="21598"/>
                  <a:pt x="322" y="21599"/>
                  <a:pt x="456" y="21599"/>
                </a:cubicBezTo>
                <a:lnTo>
                  <a:pt x="21144" y="21599"/>
                </a:lnTo>
                <a:cubicBezTo>
                  <a:pt x="21278" y="21599"/>
                  <a:pt x="21358" y="21598"/>
                  <a:pt x="21411" y="21514"/>
                </a:cubicBezTo>
                <a:cubicBezTo>
                  <a:pt x="21489" y="21409"/>
                  <a:pt x="21550" y="21182"/>
                  <a:pt x="21578" y="20892"/>
                </a:cubicBezTo>
                <a:cubicBezTo>
                  <a:pt x="21600" y="20691"/>
                  <a:pt x="21600" y="20389"/>
                  <a:pt x="21600" y="19887"/>
                </a:cubicBezTo>
                <a:lnTo>
                  <a:pt x="21600" y="1710"/>
                </a:lnTo>
                <a:cubicBezTo>
                  <a:pt x="21600" y="1208"/>
                  <a:pt x="21600" y="907"/>
                  <a:pt x="21578" y="707"/>
                </a:cubicBezTo>
                <a:cubicBezTo>
                  <a:pt x="21550" y="417"/>
                  <a:pt x="21489" y="188"/>
                  <a:pt x="21411" y="83"/>
                </a:cubicBezTo>
                <a:cubicBezTo>
                  <a:pt x="21358" y="-1"/>
                  <a:pt x="21278" y="0"/>
                  <a:pt x="21144" y="0"/>
                </a:cubicBezTo>
                <a:lnTo>
                  <a:pt x="45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6" name="Linie Form" descr="Linie Form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1186904">
            <a:off x="7686607" y="7261006"/>
            <a:ext cx="4610584" cy="1915242"/>
          </a:xfrm>
          <a:prstGeom prst="rect">
            <a:avLst/>
          </a:prstGeom>
        </p:spPr>
      </p:pic>
      <p:pic>
        <p:nvPicPr>
          <p:cNvPr id="289" name="Ticketsystem1unscharf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833" y="3071328"/>
            <a:ext cx="6895791" cy="6895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367" y="0"/>
                </a:moveTo>
                <a:cubicBezTo>
                  <a:pt x="259" y="0"/>
                  <a:pt x="195" y="0"/>
                  <a:pt x="152" y="63"/>
                </a:cubicBezTo>
                <a:cubicBezTo>
                  <a:pt x="89" y="142"/>
                  <a:pt x="41" y="313"/>
                  <a:pt x="18" y="530"/>
                </a:cubicBezTo>
                <a:cubicBezTo>
                  <a:pt x="0" y="681"/>
                  <a:pt x="0" y="908"/>
                  <a:pt x="0" y="1285"/>
                </a:cubicBezTo>
                <a:lnTo>
                  <a:pt x="0" y="20315"/>
                </a:lnTo>
                <a:cubicBezTo>
                  <a:pt x="0" y="20692"/>
                  <a:pt x="0" y="20919"/>
                  <a:pt x="18" y="21070"/>
                </a:cubicBezTo>
                <a:cubicBezTo>
                  <a:pt x="41" y="21287"/>
                  <a:pt x="89" y="21458"/>
                  <a:pt x="152" y="21537"/>
                </a:cubicBezTo>
                <a:cubicBezTo>
                  <a:pt x="195" y="21600"/>
                  <a:pt x="259" y="21600"/>
                  <a:pt x="367" y="21600"/>
                </a:cubicBezTo>
                <a:lnTo>
                  <a:pt x="21233" y="21600"/>
                </a:lnTo>
                <a:cubicBezTo>
                  <a:pt x="21341" y="21600"/>
                  <a:pt x="21405" y="21600"/>
                  <a:pt x="21448" y="21537"/>
                </a:cubicBezTo>
                <a:cubicBezTo>
                  <a:pt x="21511" y="21458"/>
                  <a:pt x="21559" y="21287"/>
                  <a:pt x="21582" y="21070"/>
                </a:cubicBezTo>
                <a:cubicBezTo>
                  <a:pt x="21600" y="20919"/>
                  <a:pt x="21600" y="20692"/>
                  <a:pt x="21600" y="20315"/>
                </a:cubicBezTo>
                <a:lnTo>
                  <a:pt x="21600" y="1285"/>
                </a:lnTo>
                <a:cubicBezTo>
                  <a:pt x="21600" y="908"/>
                  <a:pt x="21600" y="681"/>
                  <a:pt x="21582" y="530"/>
                </a:cubicBezTo>
                <a:cubicBezTo>
                  <a:pt x="21559" y="313"/>
                  <a:pt x="21511" y="142"/>
                  <a:pt x="21448" y="63"/>
                </a:cubicBezTo>
                <a:cubicBezTo>
                  <a:pt x="21405" y="0"/>
                  <a:pt x="21341" y="0"/>
                  <a:pt x="21233" y="0"/>
                </a:cubicBezTo>
                <a:lnTo>
                  <a:pt x="367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694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3403 L -0.28874 -0.218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4" y="-1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31496" y="314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-2.22222E-6 L 0.19668 -0.205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82"/>
                                        </p:tgtEl>
                                      </p:cBhvr>
                                      <p:by x="34366" y="343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7 -3.7037E-6 L -0.24883 0.1156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1" y="5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85"/>
                                        </p:tgtEl>
                                      </p:cBhvr>
                                      <p:by x="34886" y="348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83E-6 2.77778E-6 L 0.09759 0.1100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6" y="54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289"/>
                                        </p:tgtEl>
                                      </p:cBhvr>
                                      <p:by x="33265" y="3326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9" dur="1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2" dur="1000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5" dur="10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repeatCount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1" dur="5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4" dur="500" fill="hold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8" grpId="0" animBg="1" advAuto="0"/>
      <p:bldP spid="10" grpId="0" animBg="1" advAuto="0"/>
      <p:bldP spid="13" grpId="0" animBg="1" advAuto="0"/>
      <p:bldP spid="264" grpId="0" animBg="1" advAuto="0"/>
      <p:bldP spid="265" grpId="0" animBg="1" advAuto="0"/>
      <p:bldP spid="265" grpId="1" animBg="1" advAuto="0"/>
      <p:bldP spid="265" grpId="2" animBg="1" advAuto="0"/>
      <p:bldP spid="278" grpId="0" animBg="1" advAuto="0"/>
      <p:bldP spid="278" grpId="1" animBg="1" advAuto="0"/>
      <p:bldP spid="282" grpId="0" animBg="1" advAuto="0"/>
      <p:bldP spid="282" grpId="1" animBg="1" advAuto="0"/>
      <p:bldP spid="282" grpId="2" animBg="1" advAuto="0"/>
      <p:bldP spid="285" grpId="0" animBg="1" advAuto="0"/>
      <p:bldP spid="285" grpId="1" animBg="1" advAuto="0"/>
      <p:bldP spid="285" grpId="2" animBg="1" advAuto="0"/>
      <p:bldP spid="286" grpId="0" animBg="1" advAuto="0"/>
      <p:bldP spid="286" grpId="1" animBg="1" advAuto="0"/>
      <p:bldP spid="289" grpId="0" animBg="1" advAuto="0"/>
      <p:bldP spid="289" grpId="1" animBg="1" advAuto="0"/>
      <p:bldP spid="289" grpId="2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2413</Words>
  <Application>Microsoft Office PowerPoint</Application>
  <PresentationFormat>Benutzerdefiniert</PresentationFormat>
  <Paragraphs>618</Paragraphs>
  <Slides>56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2" baseType="lpstr">
      <vt:lpstr>Arial Black</vt:lpstr>
      <vt:lpstr>Calibri</vt:lpstr>
      <vt:lpstr>Courier</vt:lpstr>
      <vt:lpstr>Helvetica Neue</vt:lpstr>
      <vt:lpstr>Helvetica Neue Medium</vt:lpstr>
      <vt:lpstr>21_BasicWhite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Student</dc:creator>
  <cp:lastModifiedBy>Ahmad Darwish</cp:lastModifiedBy>
  <cp:revision>40</cp:revision>
  <dcterms:modified xsi:type="dcterms:W3CDTF">2024-01-21T11:13:06Z</dcterms:modified>
</cp:coreProperties>
</file>